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 id="2147483738" r:id="rId2"/>
    <p:sldMasterId id="2147483739" r:id="rId3"/>
    <p:sldMasterId id="2147483740" r:id="rId4"/>
  </p:sldMasterIdLst>
  <p:notesMasterIdLst>
    <p:notesMasterId r:id="rId58"/>
  </p:notesMasterIdLst>
  <p:sldIdLst>
    <p:sldId id="361" r:id="rId5"/>
    <p:sldId id="256" r:id="rId6"/>
    <p:sldId id="38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387" r:id="rId49"/>
    <p:sldId id="298" r:id="rId50"/>
    <p:sldId id="299" r:id="rId51"/>
    <p:sldId id="300" r:id="rId52"/>
    <p:sldId id="301" r:id="rId53"/>
    <p:sldId id="302" r:id="rId54"/>
    <p:sldId id="303" r:id="rId55"/>
    <p:sldId id="304" r:id="rId56"/>
    <p:sldId id="305" r:id="rId57"/>
  </p:sldIdLst>
  <p:sldSz cx="9144000" cy="5143500" type="screen16x9"/>
  <p:notesSz cx="6858000" cy="9144000"/>
  <p:embeddedFontLst>
    <p:embeddedFont>
      <p:font typeface="Anton" pitchFamily="2" charset="0"/>
      <p:regular r:id="rId59"/>
    </p:embeddedFont>
    <p:embeddedFont>
      <p:font typeface="DM Sans" pitchFamily="2" charset="0"/>
      <p:regular r:id="rId60"/>
      <p:bold r:id="rId61"/>
      <p:italic r:id="rId62"/>
      <p:boldItalic r:id="rId63"/>
    </p:embeddedFont>
    <p:embeddedFont>
      <p:font typeface="Helvetica Neue" panose="020B0604020202020204" charset="0"/>
      <p:regular r:id="rId64"/>
      <p:bold r:id="rId65"/>
      <p:italic r:id="rId66"/>
      <p:boldItalic r:id="rId67"/>
    </p:embeddedFont>
    <p:embeddedFont>
      <p:font typeface="Helvetica Neue Light" panose="020B060402020202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Obligatoria para la primera clase (después no va).</a:t>
            </a:r>
            <a:endParaRPr dirty="0">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42e494b1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142e494b1a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27da238b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127da238b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33a95ca1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133a95ca1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81be729763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81be72976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42e494b1a9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42e494b1a9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42e494b1a9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142e494b1a9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32b82de45c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32b82de45c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42e494b1a9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42e494b1a9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267f357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1267f3579e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42e494b1a9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142e494b1a9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20b44b0dae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350732f2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350732f2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439afe2d66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1439afe2d66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92578be63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92578be63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87ff2127e3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287ff2127e3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87ff2127e3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87ff2127e3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87ff2127e3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87ff2127e3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87ff2127e3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87ff2127e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87ff2127e3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87ff2127e3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92578be63e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92578be63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67f3579e2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267f3579e2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Obligatoria siempre</a:t>
            </a:r>
            <a:endParaRPr dirty="0">
              <a:latin typeface="DM Sans"/>
              <a:ea typeface="DM Sans"/>
              <a:cs typeface="DM Sans"/>
              <a:sym typeface="DM Sans"/>
            </a:endParaRPr>
          </a:p>
        </p:txBody>
      </p:sp>
    </p:spTree>
    <p:extLst>
      <p:ext uri="{BB962C8B-B14F-4D97-AF65-F5344CB8AC3E}">
        <p14:creationId xmlns:p14="http://schemas.microsoft.com/office/powerpoint/2010/main" val="3885564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87ff2127e3_1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87ff2127e3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87ff2127e3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87ff2127e3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87ff2127e3_1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287ff2127e3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558a0d640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558a0d640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558a0d6403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558a0d640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2" name="Google Shape;702;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439afe2d6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2" name="Google Shape;712;g1439afe2d66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439afe2d6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1439afe2d66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43a48d967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143a48d967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67f3579e2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267f3579e2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43a48d967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43a48d967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43a48d967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43a48d96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558a0d6403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558a0d6403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43ffa66e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143ffa66e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43ffa66ea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g143ffa66ea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5a4ff4588_0_1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155a4ff4588_0_10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43ffa66ea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43ffa66ea0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6dc29f0c9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16dc29f0c9c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43ffa66ea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1" name="Google Shape;811;g143ffa66ea0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20b44b0dae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3" name="Google Shape;823;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20b44b0dae_0_1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120b44b0dae_0_1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32fcaf8f6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g132fcaf8f6c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20b44b0dae_0_1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20b44b0dae_0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4" name="Google Shape;844;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287736ba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12287736ba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558a0d640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558a0d64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2" name="Google Shape;132;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3" name="Google Shape;13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48"/>
        <p:cNvGrpSpPr/>
        <p:nvPr/>
      </p:nvGrpSpPr>
      <p:grpSpPr>
        <a:xfrm>
          <a:off x="0" y="0"/>
          <a:ext cx="0" cy="0"/>
          <a:chOff x="0" y="0"/>
          <a:chExt cx="0" cy="0"/>
        </a:xfrm>
      </p:grpSpPr>
      <p:sp>
        <p:nvSpPr>
          <p:cNvPr id="249" name="Google Shape;249;p7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50" name="Google Shape;250;p7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51" name="Google Shape;251;p7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5" name="Google Shape;255;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256"/>
        <p:cNvGrpSpPr/>
        <p:nvPr/>
      </p:nvGrpSpPr>
      <p:grpSpPr>
        <a:xfrm>
          <a:off x="0" y="0"/>
          <a:ext cx="0" cy="0"/>
          <a:chOff x="0" y="0"/>
          <a:chExt cx="0" cy="0"/>
        </a:xfrm>
      </p:grpSpPr>
      <p:sp>
        <p:nvSpPr>
          <p:cNvPr id="257" name="Google Shape;257;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 name="Google Shape;258;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9" name="Google Shape;259;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60"/>
        <p:cNvGrpSpPr/>
        <p:nvPr/>
      </p:nvGrpSpPr>
      <p:grpSpPr>
        <a:xfrm>
          <a:off x="0" y="0"/>
          <a:ext cx="0" cy="0"/>
          <a:chOff x="0" y="0"/>
          <a:chExt cx="0" cy="0"/>
        </a:xfrm>
      </p:grpSpPr>
      <p:pic>
        <p:nvPicPr>
          <p:cNvPr id="261" name="Google Shape;261;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66"/>
        <p:cNvGrpSpPr/>
        <p:nvPr/>
      </p:nvGrpSpPr>
      <p:grpSpPr>
        <a:xfrm>
          <a:off x="0" y="0"/>
          <a:ext cx="0" cy="0"/>
          <a:chOff x="0" y="0"/>
          <a:chExt cx="0" cy="0"/>
        </a:xfrm>
      </p:grpSpPr>
      <p:sp>
        <p:nvSpPr>
          <p:cNvPr id="267" name="Google Shape;267;p8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68" name="Google Shape;268;p8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69" name="Google Shape;269;p8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70"/>
        <p:cNvGrpSpPr/>
        <p:nvPr/>
      </p:nvGrpSpPr>
      <p:grpSpPr>
        <a:xfrm>
          <a:off x="0" y="0"/>
          <a:ext cx="0" cy="0"/>
          <a:chOff x="0" y="0"/>
          <a:chExt cx="0" cy="0"/>
        </a:xfrm>
      </p:grpSpPr>
      <p:pic>
        <p:nvPicPr>
          <p:cNvPr id="271" name="Google Shape;271;p8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72"/>
        <p:cNvGrpSpPr/>
        <p:nvPr/>
      </p:nvGrpSpPr>
      <p:grpSpPr>
        <a:xfrm>
          <a:off x="0" y="0"/>
          <a:ext cx="0" cy="0"/>
          <a:chOff x="0" y="0"/>
          <a:chExt cx="0" cy="0"/>
        </a:xfrm>
      </p:grpSpPr>
      <p:pic>
        <p:nvPicPr>
          <p:cNvPr id="273" name="Google Shape;273;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74" name="Google Shape;274;p84"/>
          <p:cNvSpPr/>
          <p:nvPr/>
        </p:nvSpPr>
        <p:spPr>
          <a:xfrm>
            <a:off x="1089900" y="995400"/>
            <a:ext cx="6964200" cy="3152700"/>
          </a:xfrm>
          <a:prstGeom prst="rect">
            <a:avLst/>
          </a:prstGeom>
          <a:solidFill>
            <a:srgbClr val="B5B5B5">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03-A 1">
  <p:cSld name="SECTION_HEADER_1_1_1">
    <p:bg>
      <p:bgPr>
        <a:blipFill>
          <a:blip r:embed="rId2">
            <a:alphaModFix/>
          </a:blip>
          <a:stretch>
            <a:fillRect/>
          </a:stretch>
        </a:blipFill>
        <a:effectLst/>
      </p:bgPr>
    </p:bg>
    <p:spTree>
      <p:nvGrpSpPr>
        <p:cNvPr id="1" name="Shape 275"/>
        <p:cNvGrpSpPr/>
        <p:nvPr/>
      </p:nvGrpSpPr>
      <p:grpSpPr>
        <a:xfrm>
          <a:off x="0" y="0"/>
          <a:ext cx="0" cy="0"/>
          <a:chOff x="0" y="0"/>
          <a:chExt cx="0" cy="0"/>
        </a:xfrm>
      </p:grpSpPr>
      <p:pic>
        <p:nvPicPr>
          <p:cNvPr id="276" name="Google Shape;276;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77"/>
        <p:cNvGrpSpPr/>
        <p:nvPr/>
      </p:nvGrpSpPr>
      <p:grpSpPr>
        <a:xfrm>
          <a:off x="0" y="0"/>
          <a:ext cx="0" cy="0"/>
          <a:chOff x="0" y="0"/>
          <a:chExt cx="0" cy="0"/>
        </a:xfrm>
      </p:grpSpPr>
      <p:pic>
        <p:nvPicPr>
          <p:cNvPr id="278" name="Google Shape;278;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Google Shape;280;p8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82"/>
        <p:cNvGrpSpPr/>
        <p:nvPr/>
      </p:nvGrpSpPr>
      <p:grpSpPr>
        <a:xfrm>
          <a:off x="0" y="0"/>
          <a:ext cx="0" cy="0"/>
          <a:chOff x="0" y="0"/>
          <a:chExt cx="0" cy="0"/>
        </a:xfrm>
      </p:grpSpPr>
      <p:pic>
        <p:nvPicPr>
          <p:cNvPr id="283" name="Google Shape;283;p8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84"/>
        <p:cNvGrpSpPr/>
        <p:nvPr/>
      </p:nvGrpSpPr>
      <p:grpSpPr>
        <a:xfrm>
          <a:off x="0" y="0"/>
          <a:ext cx="0" cy="0"/>
          <a:chOff x="0" y="0"/>
          <a:chExt cx="0" cy="0"/>
        </a:xfrm>
      </p:grpSpPr>
      <p:pic>
        <p:nvPicPr>
          <p:cNvPr id="285" name="Google Shape;285;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86"/>
        <p:cNvGrpSpPr/>
        <p:nvPr/>
      </p:nvGrpSpPr>
      <p:grpSpPr>
        <a:xfrm>
          <a:off x="0" y="0"/>
          <a:ext cx="0" cy="0"/>
          <a:chOff x="0" y="0"/>
          <a:chExt cx="0" cy="0"/>
        </a:xfrm>
      </p:grpSpPr>
      <p:pic>
        <p:nvPicPr>
          <p:cNvPr id="287" name="Google Shape;287;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88"/>
        <p:cNvGrpSpPr/>
        <p:nvPr/>
      </p:nvGrpSpPr>
      <p:grpSpPr>
        <a:xfrm>
          <a:off x="0" y="0"/>
          <a:ext cx="0" cy="0"/>
          <a:chOff x="0" y="0"/>
          <a:chExt cx="0" cy="0"/>
        </a:xfrm>
      </p:grpSpPr>
      <p:pic>
        <p:nvPicPr>
          <p:cNvPr id="289" name="Google Shape;289;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03-A 1 1">
  <p:cSld name="SECTION_HEADER_1_1_3">
    <p:bg>
      <p:bgPr>
        <a:blipFill>
          <a:blip r:embed="rId2">
            <a:alphaModFix/>
          </a:blip>
          <a:stretch>
            <a:fillRect/>
          </a:stretch>
        </a:blipFill>
        <a:effectLst/>
      </p:bgPr>
    </p:bg>
    <p:spTree>
      <p:nvGrpSpPr>
        <p:cNvPr id="1" name="Shape 290"/>
        <p:cNvGrpSpPr/>
        <p:nvPr/>
      </p:nvGrpSpPr>
      <p:grpSpPr>
        <a:xfrm>
          <a:off x="0" y="0"/>
          <a:ext cx="0" cy="0"/>
          <a:chOff x="0" y="0"/>
          <a:chExt cx="0" cy="0"/>
        </a:xfrm>
      </p:grpSpPr>
      <p:pic>
        <p:nvPicPr>
          <p:cNvPr id="291" name="Google Shape;291;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92" name="Google Shape;292;p92"/>
          <p:cNvSpPr/>
          <p:nvPr/>
        </p:nvSpPr>
        <p:spPr>
          <a:xfrm>
            <a:off x="1089900" y="995400"/>
            <a:ext cx="6964200" cy="3152700"/>
          </a:xfrm>
          <a:prstGeom prst="rect">
            <a:avLst/>
          </a:prstGeom>
          <a:solidFill>
            <a:srgbClr val="B5B5B5">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03-A 2">
  <p:cSld name="SECTION_HEADER_1_1_4">
    <p:bg>
      <p:bgPr>
        <a:blipFill>
          <a:blip r:embed="rId2">
            <a:alphaModFix/>
          </a:blip>
          <a:stretch>
            <a:fillRect/>
          </a:stretch>
        </a:blipFill>
        <a:effectLst/>
      </p:bgPr>
    </p:bg>
    <p:spTree>
      <p:nvGrpSpPr>
        <p:cNvPr id="1" name="Shape 293"/>
        <p:cNvGrpSpPr/>
        <p:nvPr/>
      </p:nvGrpSpPr>
      <p:grpSpPr>
        <a:xfrm>
          <a:off x="0" y="0"/>
          <a:ext cx="0" cy="0"/>
          <a:chOff x="0" y="0"/>
          <a:chExt cx="0" cy="0"/>
        </a:xfrm>
      </p:grpSpPr>
      <p:pic>
        <p:nvPicPr>
          <p:cNvPr id="294" name="Google Shape;294;p9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95" name="Google Shape;295;p93"/>
          <p:cNvSpPr/>
          <p:nvPr/>
        </p:nvSpPr>
        <p:spPr>
          <a:xfrm>
            <a:off x="1089900" y="995400"/>
            <a:ext cx="6964200" cy="3152700"/>
          </a:xfrm>
          <a:prstGeom prst="rect">
            <a:avLst/>
          </a:prstGeom>
          <a:solidFill>
            <a:srgbClr val="B5B5B5">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3.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4.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3"/>
        <p:cNvGrpSpPr/>
        <p:nvPr/>
      </p:nvGrpSpPr>
      <p:grpSpPr>
        <a:xfrm>
          <a:off x="0" y="0"/>
          <a:ext cx="0" cy="0"/>
          <a:chOff x="0" y="0"/>
          <a:chExt cx="0" cy="0"/>
        </a:xfrm>
      </p:grpSpPr>
      <p:sp>
        <p:nvSpPr>
          <p:cNvPr id="224" name="Google Shape;224;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5" name="Google Shape;225;p6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6" name="Google Shape;226;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62"/>
        <p:cNvGrpSpPr/>
        <p:nvPr/>
      </p:nvGrpSpPr>
      <p:grpSpPr>
        <a:xfrm>
          <a:off x="0" y="0"/>
          <a:ext cx="0" cy="0"/>
          <a:chOff x="0" y="0"/>
          <a:chExt cx="0" cy="0"/>
        </a:xfrm>
      </p:grpSpPr>
      <p:sp>
        <p:nvSpPr>
          <p:cNvPr id="263" name="Google Shape;263;p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64" name="Google Shape;264;p8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65" name="Google Shape;265;p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4.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5.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3" Type="http://schemas.openxmlformats.org/officeDocument/2006/relationships/hyperlink" Target="https://www.mongodb.com/cloud/atlas/register" TargetMode="External"/><Relationship Id="rId2" Type="http://schemas.openxmlformats.org/officeDocument/2006/relationships/notesSlide" Target="../notesSlides/notesSlide24.xml"/><Relationship Id="rId1" Type="http://schemas.openxmlformats.org/officeDocument/2006/relationships/slideLayout" Target="../slideLayouts/slideLayout65.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73.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3.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3.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3.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73.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3.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73.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3.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3.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64.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77.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4.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64.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9.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CoderContenidos/Desarrollo-Avanzado-Backend" TargetMode="External"/><Relationship Id="rId2" Type="http://schemas.openxmlformats.org/officeDocument/2006/relationships/notesSlide" Target="../notesSlides/notesSlide47.xml"/><Relationship Id="rId1" Type="http://schemas.openxmlformats.org/officeDocument/2006/relationships/slideLayout" Target="../slideLayouts/slideLayout64.xml"/><Relationship Id="rId6" Type="http://schemas.openxmlformats.org/officeDocument/2006/relationships/image" Target="../media/image68.png"/><Relationship Id="rId5" Type="http://schemas.openxmlformats.org/officeDocument/2006/relationships/hyperlink" Target="mailto:adminCoder@coder.com" TargetMode="Externa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64.xml"/><Relationship Id="rId5" Type="http://schemas.openxmlformats.org/officeDocument/2006/relationships/image" Target="../media/image68.png"/><Relationship Id="rId4" Type="http://schemas.openxmlformats.org/officeDocument/2006/relationships/hyperlink" Target="https://docs.google.com/document/d/1TpAf4izcY-ZVoucrpMxyaAh9ap0anQb6Dw7va1fDgrk/edit"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slide" Target="slide39.xml"/><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slide" Target="slide19.xml"/><Relationship Id="rId5" Type="http://schemas.openxmlformats.org/officeDocument/2006/relationships/slide" Target="slide9.xml"/><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031278" y="1883800"/>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grpSp>
        <p:nvGrpSpPr>
          <p:cNvPr id="376" name="Google Shape;376;p101"/>
          <p:cNvGrpSpPr/>
          <p:nvPr/>
        </p:nvGrpSpPr>
        <p:grpSpPr>
          <a:xfrm>
            <a:off x="457338" y="468286"/>
            <a:ext cx="431100" cy="431100"/>
            <a:chOff x="4616400" y="1950761"/>
            <a:chExt cx="431100" cy="431100"/>
          </a:xfrm>
        </p:grpSpPr>
        <p:sp>
          <p:nvSpPr>
            <p:cNvPr id="377" name="Google Shape;377;p101"/>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8" name="Google Shape;378;p101"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379" name="Google Shape;379;p101"/>
          <p:cNvSpPr txBox="1"/>
          <p:nvPr/>
        </p:nvSpPr>
        <p:spPr>
          <a:xfrm>
            <a:off x="457350" y="1820575"/>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Una sesión es un vínculo que se genera cuando el cliente conecta con un servidor, este vínculo se representa por una </a:t>
            </a:r>
            <a:r>
              <a:rPr lang="es" sz="2500" b="1">
                <a:solidFill>
                  <a:schemeClr val="lt1"/>
                </a:solidFill>
                <a:latin typeface="DM Sans"/>
                <a:ea typeface="DM Sans"/>
                <a:cs typeface="DM Sans"/>
                <a:sym typeface="DM Sans"/>
              </a:rPr>
              <a:t>sessionId</a:t>
            </a:r>
            <a:r>
              <a:rPr lang="es" sz="2500">
                <a:solidFill>
                  <a:schemeClr val="lt1"/>
                </a:solidFill>
                <a:latin typeface="DM Sans"/>
                <a:ea typeface="DM Sans"/>
                <a:cs typeface="DM Sans"/>
                <a:sym typeface="DM Sans"/>
              </a:rPr>
              <a:t>, la cual se guarda en el navegador como identificador de la sesión. Sin embargo…</a:t>
            </a:r>
            <a:r>
              <a:rPr lang="es" sz="2500" b="1" i="0" u="none" strike="noStrike" cap="none">
                <a:solidFill>
                  <a:schemeClr val="lt1"/>
                </a:solidFill>
                <a:latin typeface="DM Sans"/>
                <a:ea typeface="DM Sans"/>
                <a:cs typeface="DM Sans"/>
                <a:sym typeface="DM Sans"/>
              </a:rPr>
              <a:t> </a:t>
            </a:r>
            <a:r>
              <a:rPr lang="es" sz="2500" b="1">
                <a:solidFill>
                  <a:srgbClr val="EAFF6A"/>
                </a:solidFill>
                <a:latin typeface="DM Sans"/>
                <a:ea typeface="DM Sans"/>
                <a:cs typeface="DM Sans"/>
                <a:sym typeface="DM Sans"/>
              </a:rPr>
              <a:t>¿Dónde se guarda la sesión en el servidor?</a:t>
            </a:r>
            <a:endParaRPr sz="2500" b="1" i="0" u="none" strike="noStrike" cap="none">
              <a:solidFill>
                <a:srgbClr val="EAFF6A"/>
              </a:solidFill>
              <a:latin typeface="DM Sans"/>
              <a:ea typeface="DM Sans"/>
              <a:cs typeface="DM Sans"/>
              <a:sym typeface="DM Sans"/>
            </a:endParaRPr>
          </a:p>
        </p:txBody>
      </p:sp>
      <p:sp>
        <p:nvSpPr>
          <p:cNvPr id="380" name="Google Shape;380;p101"/>
          <p:cNvSpPr txBox="1"/>
          <p:nvPr/>
        </p:nvSpPr>
        <p:spPr>
          <a:xfrm>
            <a:off x="501450" y="990513"/>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Session</a:t>
            </a:r>
            <a:endParaRPr sz="4000" b="1" i="0" u="none" strike="noStrike" cap="none">
              <a:solidFill>
                <a:srgbClr val="EAFF6A"/>
              </a:solidFill>
              <a:latin typeface="DM Sans"/>
              <a:ea typeface="DM Sans"/>
              <a:cs typeface="DM Sans"/>
              <a:sym typeface="DM Sans"/>
            </a:endParaRPr>
          </a:p>
        </p:txBody>
      </p:sp>
      <p:sp>
        <p:nvSpPr>
          <p:cNvPr id="381" name="Google Shape;381;p10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lt1"/>
                </a:solidFill>
                <a:latin typeface="DM Sans"/>
                <a:ea typeface="DM Sans"/>
                <a:cs typeface="DM Sans"/>
                <a:sym typeface="DM Sans"/>
              </a:rPr>
              <a:t>PARA RECORDAR</a:t>
            </a:r>
            <a:endParaRPr sz="1400" b="0" i="0" u="none" strike="noStrike" cap="none">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02"/>
          <p:cNvSpPr txBox="1"/>
          <p:nvPr/>
        </p:nvSpPr>
        <p:spPr>
          <a:xfrm>
            <a:off x="457725" y="254300"/>
            <a:ext cx="7623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Memory storage</a:t>
            </a:r>
            <a:endParaRPr sz="4000" b="1" i="0" u="none" strike="noStrike" cap="none">
              <a:solidFill>
                <a:schemeClr val="dk1"/>
              </a:solidFill>
              <a:latin typeface="DM Sans"/>
              <a:ea typeface="DM Sans"/>
              <a:cs typeface="DM Sans"/>
              <a:sym typeface="DM Sans"/>
            </a:endParaRPr>
          </a:p>
        </p:txBody>
      </p:sp>
      <p:sp>
        <p:nvSpPr>
          <p:cNvPr id="387" name="Google Shape;387;p102"/>
          <p:cNvSpPr txBox="1"/>
          <p:nvPr/>
        </p:nvSpPr>
        <p:spPr>
          <a:xfrm>
            <a:off x="466150" y="963600"/>
            <a:ext cx="78264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El almacenamiento de una sesión por memory storage es exactamente igual a la persistencia en memoria que trabajamos la clase pasada. Es un almacenamiento muy peligroso, ya que </a:t>
            </a:r>
            <a:r>
              <a:rPr lang="es" sz="1350" b="1">
                <a:latin typeface="DM Sans"/>
                <a:ea typeface="DM Sans"/>
                <a:cs typeface="DM Sans"/>
                <a:sym typeface="DM Sans"/>
              </a:rPr>
              <a:t>si el servidor muere o se reinicia, la sesión morirá con él y no habrá forma de recuperarla.</a:t>
            </a:r>
            <a:endParaRPr sz="1350">
              <a:latin typeface="DM Sans"/>
              <a:ea typeface="DM Sans"/>
              <a:cs typeface="DM Sans"/>
              <a:sym typeface="DM Sans"/>
            </a:endParaRPr>
          </a:p>
        </p:txBody>
      </p:sp>
      <p:pic>
        <p:nvPicPr>
          <p:cNvPr id="388" name="Google Shape;388;p102"/>
          <p:cNvPicPr preferRelativeResize="0"/>
          <p:nvPr/>
        </p:nvPicPr>
        <p:blipFill>
          <a:blip r:embed="rId3">
            <a:alphaModFix/>
          </a:blip>
          <a:stretch>
            <a:fillRect/>
          </a:stretch>
        </p:blipFill>
        <p:spPr>
          <a:xfrm>
            <a:off x="908425" y="2525075"/>
            <a:ext cx="633150" cy="1154550"/>
          </a:xfrm>
          <a:prstGeom prst="rect">
            <a:avLst/>
          </a:prstGeom>
          <a:noFill/>
          <a:ln>
            <a:noFill/>
          </a:ln>
        </p:spPr>
      </p:pic>
      <p:sp>
        <p:nvSpPr>
          <p:cNvPr id="389" name="Google Shape;389;p102"/>
          <p:cNvSpPr txBox="1"/>
          <p:nvPr/>
        </p:nvSpPr>
        <p:spPr>
          <a:xfrm>
            <a:off x="-12" y="2124875"/>
            <a:ext cx="1561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Servidor</a:t>
            </a:r>
            <a:endParaRPr sz="1000">
              <a:latin typeface="DM Sans"/>
              <a:ea typeface="DM Sans"/>
              <a:cs typeface="DM Sans"/>
              <a:sym typeface="DM Sans"/>
            </a:endParaRPr>
          </a:p>
        </p:txBody>
      </p:sp>
      <p:pic>
        <p:nvPicPr>
          <p:cNvPr id="390" name="Google Shape;390;p102"/>
          <p:cNvPicPr preferRelativeResize="0"/>
          <p:nvPr/>
        </p:nvPicPr>
        <p:blipFill>
          <a:blip r:embed="rId4">
            <a:alphaModFix/>
          </a:blip>
          <a:stretch>
            <a:fillRect/>
          </a:stretch>
        </p:blipFill>
        <p:spPr>
          <a:xfrm>
            <a:off x="466150" y="4141100"/>
            <a:ext cx="437225" cy="437225"/>
          </a:xfrm>
          <a:prstGeom prst="rect">
            <a:avLst/>
          </a:prstGeom>
          <a:noFill/>
          <a:ln>
            <a:noFill/>
          </a:ln>
        </p:spPr>
      </p:pic>
      <p:sp>
        <p:nvSpPr>
          <p:cNvPr id="391" name="Google Shape;391;p102"/>
          <p:cNvSpPr txBox="1"/>
          <p:nvPr/>
        </p:nvSpPr>
        <p:spPr>
          <a:xfrm>
            <a:off x="-12" y="3679625"/>
            <a:ext cx="1561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Sessions</a:t>
            </a:r>
            <a:endParaRPr sz="1000">
              <a:latin typeface="DM Sans"/>
              <a:ea typeface="DM Sans"/>
              <a:cs typeface="DM Sans"/>
              <a:sym typeface="DM Sans"/>
            </a:endParaRPr>
          </a:p>
        </p:txBody>
      </p:sp>
      <p:pic>
        <p:nvPicPr>
          <p:cNvPr id="392" name="Google Shape;392;p102"/>
          <p:cNvPicPr preferRelativeResize="0"/>
          <p:nvPr/>
        </p:nvPicPr>
        <p:blipFill>
          <a:blip r:embed="rId4">
            <a:alphaModFix/>
          </a:blip>
          <a:stretch>
            <a:fillRect/>
          </a:stretch>
        </p:blipFill>
        <p:spPr>
          <a:xfrm>
            <a:off x="861100" y="4141100"/>
            <a:ext cx="437225" cy="437225"/>
          </a:xfrm>
          <a:prstGeom prst="rect">
            <a:avLst/>
          </a:prstGeom>
          <a:noFill/>
          <a:ln>
            <a:noFill/>
          </a:ln>
        </p:spPr>
      </p:pic>
      <p:pic>
        <p:nvPicPr>
          <p:cNvPr id="393" name="Google Shape;393;p102"/>
          <p:cNvPicPr preferRelativeResize="0"/>
          <p:nvPr/>
        </p:nvPicPr>
        <p:blipFill>
          <a:blip r:embed="rId4">
            <a:alphaModFix/>
          </a:blip>
          <a:stretch>
            <a:fillRect/>
          </a:stretch>
        </p:blipFill>
        <p:spPr>
          <a:xfrm>
            <a:off x="1298325" y="4141100"/>
            <a:ext cx="437225" cy="437225"/>
          </a:xfrm>
          <a:prstGeom prst="rect">
            <a:avLst/>
          </a:prstGeom>
          <a:noFill/>
          <a:ln>
            <a:noFill/>
          </a:ln>
        </p:spPr>
      </p:pic>
      <p:pic>
        <p:nvPicPr>
          <p:cNvPr id="394" name="Google Shape;394;p102"/>
          <p:cNvPicPr preferRelativeResize="0"/>
          <p:nvPr/>
        </p:nvPicPr>
        <p:blipFill>
          <a:blip r:embed="rId4">
            <a:alphaModFix/>
          </a:blip>
          <a:stretch>
            <a:fillRect/>
          </a:stretch>
        </p:blipFill>
        <p:spPr>
          <a:xfrm>
            <a:off x="1693275" y="4169100"/>
            <a:ext cx="437225" cy="437225"/>
          </a:xfrm>
          <a:prstGeom prst="rect">
            <a:avLst/>
          </a:prstGeom>
          <a:noFill/>
          <a:ln>
            <a:noFill/>
          </a:ln>
        </p:spPr>
      </p:pic>
      <p:pic>
        <p:nvPicPr>
          <p:cNvPr id="395" name="Google Shape;395;p102"/>
          <p:cNvPicPr preferRelativeResize="0"/>
          <p:nvPr/>
        </p:nvPicPr>
        <p:blipFill>
          <a:blip r:embed="rId3">
            <a:alphaModFix/>
          </a:blip>
          <a:stretch>
            <a:fillRect/>
          </a:stretch>
        </p:blipFill>
        <p:spPr>
          <a:xfrm>
            <a:off x="3119475" y="2525075"/>
            <a:ext cx="633150" cy="1154550"/>
          </a:xfrm>
          <a:prstGeom prst="rect">
            <a:avLst/>
          </a:prstGeom>
          <a:noFill/>
          <a:ln w="9525" cap="flat" cmpd="sng">
            <a:solidFill>
              <a:srgbClr val="DCDCDC"/>
            </a:solidFill>
            <a:prstDash val="solid"/>
            <a:round/>
            <a:headEnd type="none" w="sm" len="sm"/>
            <a:tailEnd type="none" w="sm" len="sm"/>
          </a:ln>
        </p:spPr>
      </p:pic>
      <p:pic>
        <p:nvPicPr>
          <p:cNvPr id="396" name="Google Shape;396;p102"/>
          <p:cNvPicPr preferRelativeResize="0"/>
          <p:nvPr/>
        </p:nvPicPr>
        <p:blipFill>
          <a:blip r:embed="rId5">
            <a:alphaModFix/>
          </a:blip>
          <a:stretch>
            <a:fillRect/>
          </a:stretch>
        </p:blipFill>
        <p:spPr>
          <a:xfrm>
            <a:off x="1713600" y="2703475"/>
            <a:ext cx="1013480" cy="760120"/>
          </a:xfrm>
          <a:prstGeom prst="rect">
            <a:avLst/>
          </a:prstGeom>
          <a:noFill/>
          <a:ln>
            <a:noFill/>
          </a:ln>
        </p:spPr>
      </p:pic>
      <p:sp>
        <p:nvSpPr>
          <p:cNvPr id="397" name="Google Shape;397;p102"/>
          <p:cNvSpPr txBox="1"/>
          <p:nvPr/>
        </p:nvSpPr>
        <p:spPr>
          <a:xfrm>
            <a:off x="2337800" y="2155850"/>
            <a:ext cx="2742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Servidor muere por un momento</a:t>
            </a:r>
            <a:endParaRPr sz="1000">
              <a:latin typeface="DM Sans"/>
              <a:ea typeface="DM Sans"/>
              <a:cs typeface="DM Sans"/>
              <a:sym typeface="DM Sans"/>
            </a:endParaRPr>
          </a:p>
        </p:txBody>
      </p:sp>
      <p:sp>
        <p:nvSpPr>
          <p:cNvPr id="398" name="Google Shape;398;p102"/>
          <p:cNvSpPr/>
          <p:nvPr/>
        </p:nvSpPr>
        <p:spPr>
          <a:xfrm>
            <a:off x="3205500" y="2799500"/>
            <a:ext cx="3651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2"/>
          <p:cNvSpPr/>
          <p:nvPr/>
        </p:nvSpPr>
        <p:spPr>
          <a:xfrm>
            <a:off x="987300" y="2756350"/>
            <a:ext cx="3651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0" name="Google Shape;400;p102"/>
          <p:cNvPicPr preferRelativeResize="0"/>
          <p:nvPr/>
        </p:nvPicPr>
        <p:blipFill>
          <a:blip r:embed="rId6">
            <a:alphaModFix/>
          </a:blip>
          <a:stretch>
            <a:fillRect/>
          </a:stretch>
        </p:blipFill>
        <p:spPr>
          <a:xfrm>
            <a:off x="3119475" y="2756350"/>
            <a:ext cx="244725" cy="244725"/>
          </a:xfrm>
          <a:prstGeom prst="rect">
            <a:avLst/>
          </a:prstGeom>
          <a:noFill/>
          <a:ln w="9525" cap="flat" cmpd="sng">
            <a:solidFill>
              <a:srgbClr val="CCCCCC"/>
            </a:solidFill>
            <a:prstDash val="solid"/>
            <a:round/>
            <a:headEnd type="none" w="sm" len="sm"/>
            <a:tailEnd type="none" w="sm" len="sm"/>
          </a:ln>
        </p:spPr>
      </p:pic>
      <p:pic>
        <p:nvPicPr>
          <p:cNvPr id="401" name="Google Shape;401;p102"/>
          <p:cNvPicPr preferRelativeResize="0"/>
          <p:nvPr/>
        </p:nvPicPr>
        <p:blipFill>
          <a:blip r:embed="rId6">
            <a:alphaModFix/>
          </a:blip>
          <a:stretch>
            <a:fillRect/>
          </a:stretch>
        </p:blipFill>
        <p:spPr>
          <a:xfrm>
            <a:off x="3420400" y="2756350"/>
            <a:ext cx="244725" cy="244725"/>
          </a:xfrm>
          <a:prstGeom prst="rect">
            <a:avLst/>
          </a:prstGeom>
          <a:noFill/>
          <a:ln w="9525" cap="flat" cmpd="sng">
            <a:solidFill>
              <a:srgbClr val="CCCCCC"/>
            </a:solidFill>
            <a:prstDash val="solid"/>
            <a:round/>
            <a:headEnd type="none" w="sm" len="sm"/>
            <a:tailEnd type="none" w="sm" len="sm"/>
          </a:ln>
        </p:spPr>
      </p:pic>
      <p:pic>
        <p:nvPicPr>
          <p:cNvPr id="402" name="Google Shape;402;p102"/>
          <p:cNvPicPr preferRelativeResize="0"/>
          <p:nvPr/>
        </p:nvPicPr>
        <p:blipFill rotWithShape="1">
          <a:blip r:embed="rId7">
            <a:alphaModFix/>
          </a:blip>
          <a:srcRect r="862"/>
          <a:stretch/>
        </p:blipFill>
        <p:spPr>
          <a:xfrm>
            <a:off x="3169438" y="3072675"/>
            <a:ext cx="437225" cy="199324"/>
          </a:xfrm>
          <a:prstGeom prst="rect">
            <a:avLst/>
          </a:prstGeom>
          <a:noFill/>
          <a:ln>
            <a:noFill/>
          </a:ln>
        </p:spPr>
      </p:pic>
      <p:pic>
        <p:nvPicPr>
          <p:cNvPr id="403" name="Google Shape;403;p102"/>
          <p:cNvPicPr preferRelativeResize="0"/>
          <p:nvPr/>
        </p:nvPicPr>
        <p:blipFill>
          <a:blip r:embed="rId5">
            <a:alphaModFix/>
          </a:blip>
          <a:stretch>
            <a:fillRect/>
          </a:stretch>
        </p:blipFill>
        <p:spPr>
          <a:xfrm>
            <a:off x="4306975" y="2697275"/>
            <a:ext cx="1206680" cy="760100"/>
          </a:xfrm>
          <a:prstGeom prst="rect">
            <a:avLst/>
          </a:prstGeom>
          <a:noFill/>
          <a:ln>
            <a:noFill/>
          </a:ln>
        </p:spPr>
      </p:pic>
      <p:sp>
        <p:nvSpPr>
          <p:cNvPr id="404" name="Google Shape;404;p102"/>
          <p:cNvSpPr txBox="1"/>
          <p:nvPr/>
        </p:nvSpPr>
        <p:spPr>
          <a:xfrm>
            <a:off x="2337811" y="3768900"/>
            <a:ext cx="2947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Sessions desaparecen con él</a:t>
            </a:r>
            <a:endParaRPr sz="1000">
              <a:latin typeface="DM Sans"/>
              <a:ea typeface="DM Sans"/>
              <a:cs typeface="DM Sans"/>
              <a:sym typeface="DM Sans"/>
            </a:endParaRPr>
          </a:p>
        </p:txBody>
      </p:sp>
      <p:pic>
        <p:nvPicPr>
          <p:cNvPr id="405" name="Google Shape;405;p102"/>
          <p:cNvPicPr preferRelativeResize="0"/>
          <p:nvPr/>
        </p:nvPicPr>
        <p:blipFill>
          <a:blip r:embed="rId8">
            <a:alphaModFix/>
          </a:blip>
          <a:stretch>
            <a:fillRect/>
          </a:stretch>
        </p:blipFill>
        <p:spPr>
          <a:xfrm>
            <a:off x="2593721" y="4169100"/>
            <a:ext cx="448181" cy="437226"/>
          </a:xfrm>
          <a:prstGeom prst="rect">
            <a:avLst/>
          </a:prstGeom>
          <a:noFill/>
          <a:ln>
            <a:noFill/>
          </a:ln>
        </p:spPr>
      </p:pic>
      <p:pic>
        <p:nvPicPr>
          <p:cNvPr id="406" name="Google Shape;406;p102"/>
          <p:cNvPicPr preferRelativeResize="0"/>
          <p:nvPr/>
        </p:nvPicPr>
        <p:blipFill>
          <a:blip r:embed="rId8">
            <a:alphaModFix/>
          </a:blip>
          <a:stretch>
            <a:fillRect/>
          </a:stretch>
        </p:blipFill>
        <p:spPr>
          <a:xfrm>
            <a:off x="3017746" y="4169100"/>
            <a:ext cx="448181" cy="437226"/>
          </a:xfrm>
          <a:prstGeom prst="rect">
            <a:avLst/>
          </a:prstGeom>
          <a:noFill/>
          <a:ln>
            <a:noFill/>
          </a:ln>
        </p:spPr>
      </p:pic>
      <p:pic>
        <p:nvPicPr>
          <p:cNvPr id="407" name="Google Shape;407;p102"/>
          <p:cNvPicPr preferRelativeResize="0"/>
          <p:nvPr/>
        </p:nvPicPr>
        <p:blipFill>
          <a:blip r:embed="rId8">
            <a:alphaModFix/>
          </a:blip>
          <a:stretch>
            <a:fillRect/>
          </a:stretch>
        </p:blipFill>
        <p:spPr>
          <a:xfrm>
            <a:off x="3465921" y="4169100"/>
            <a:ext cx="448181" cy="437226"/>
          </a:xfrm>
          <a:prstGeom prst="rect">
            <a:avLst/>
          </a:prstGeom>
          <a:noFill/>
          <a:ln>
            <a:noFill/>
          </a:ln>
        </p:spPr>
      </p:pic>
      <p:pic>
        <p:nvPicPr>
          <p:cNvPr id="408" name="Google Shape;408;p102"/>
          <p:cNvPicPr preferRelativeResize="0"/>
          <p:nvPr/>
        </p:nvPicPr>
        <p:blipFill>
          <a:blip r:embed="rId8">
            <a:alphaModFix/>
          </a:blip>
          <a:stretch>
            <a:fillRect/>
          </a:stretch>
        </p:blipFill>
        <p:spPr>
          <a:xfrm>
            <a:off x="3900071" y="4147325"/>
            <a:ext cx="448181" cy="437226"/>
          </a:xfrm>
          <a:prstGeom prst="rect">
            <a:avLst/>
          </a:prstGeom>
          <a:noFill/>
          <a:ln>
            <a:noFill/>
          </a:ln>
        </p:spPr>
      </p:pic>
      <p:pic>
        <p:nvPicPr>
          <p:cNvPr id="409" name="Google Shape;409;p102"/>
          <p:cNvPicPr preferRelativeResize="0"/>
          <p:nvPr/>
        </p:nvPicPr>
        <p:blipFill>
          <a:blip r:embed="rId8">
            <a:alphaModFix/>
          </a:blip>
          <a:stretch>
            <a:fillRect/>
          </a:stretch>
        </p:blipFill>
        <p:spPr>
          <a:xfrm>
            <a:off x="5744921" y="4205962"/>
            <a:ext cx="448181" cy="437226"/>
          </a:xfrm>
          <a:prstGeom prst="rect">
            <a:avLst/>
          </a:prstGeom>
          <a:noFill/>
          <a:ln>
            <a:noFill/>
          </a:ln>
        </p:spPr>
      </p:pic>
      <p:pic>
        <p:nvPicPr>
          <p:cNvPr id="410" name="Google Shape;410;p102"/>
          <p:cNvPicPr preferRelativeResize="0"/>
          <p:nvPr/>
        </p:nvPicPr>
        <p:blipFill>
          <a:blip r:embed="rId8">
            <a:alphaModFix/>
          </a:blip>
          <a:stretch>
            <a:fillRect/>
          </a:stretch>
        </p:blipFill>
        <p:spPr>
          <a:xfrm>
            <a:off x="6168946" y="4205962"/>
            <a:ext cx="448181" cy="437226"/>
          </a:xfrm>
          <a:prstGeom prst="rect">
            <a:avLst/>
          </a:prstGeom>
          <a:noFill/>
          <a:ln>
            <a:noFill/>
          </a:ln>
        </p:spPr>
      </p:pic>
      <p:pic>
        <p:nvPicPr>
          <p:cNvPr id="411" name="Google Shape;411;p102"/>
          <p:cNvPicPr preferRelativeResize="0"/>
          <p:nvPr/>
        </p:nvPicPr>
        <p:blipFill>
          <a:blip r:embed="rId8">
            <a:alphaModFix/>
          </a:blip>
          <a:stretch>
            <a:fillRect/>
          </a:stretch>
        </p:blipFill>
        <p:spPr>
          <a:xfrm>
            <a:off x="6617121" y="4205962"/>
            <a:ext cx="448181" cy="437226"/>
          </a:xfrm>
          <a:prstGeom prst="rect">
            <a:avLst/>
          </a:prstGeom>
          <a:noFill/>
          <a:ln>
            <a:noFill/>
          </a:ln>
        </p:spPr>
      </p:pic>
      <p:pic>
        <p:nvPicPr>
          <p:cNvPr id="412" name="Google Shape;412;p102"/>
          <p:cNvPicPr preferRelativeResize="0"/>
          <p:nvPr/>
        </p:nvPicPr>
        <p:blipFill>
          <a:blip r:embed="rId8">
            <a:alphaModFix/>
          </a:blip>
          <a:stretch>
            <a:fillRect/>
          </a:stretch>
        </p:blipFill>
        <p:spPr>
          <a:xfrm>
            <a:off x="7104071" y="4205962"/>
            <a:ext cx="448181" cy="437226"/>
          </a:xfrm>
          <a:prstGeom prst="rect">
            <a:avLst/>
          </a:prstGeom>
          <a:noFill/>
          <a:ln>
            <a:noFill/>
          </a:ln>
        </p:spPr>
      </p:pic>
      <p:sp>
        <p:nvSpPr>
          <p:cNvPr id="413" name="Google Shape;413;p102"/>
          <p:cNvSpPr txBox="1"/>
          <p:nvPr/>
        </p:nvSpPr>
        <p:spPr>
          <a:xfrm>
            <a:off x="5206425" y="3836650"/>
            <a:ext cx="3823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Sessions no vuelven y deben generarse desde 0</a:t>
            </a:r>
            <a:endParaRPr sz="1000">
              <a:latin typeface="DM Sans"/>
              <a:ea typeface="DM Sans"/>
              <a:cs typeface="DM Sans"/>
              <a:sym typeface="DM Sans"/>
            </a:endParaRPr>
          </a:p>
        </p:txBody>
      </p:sp>
      <p:pic>
        <p:nvPicPr>
          <p:cNvPr id="414" name="Google Shape;414;p102"/>
          <p:cNvPicPr preferRelativeResize="0"/>
          <p:nvPr/>
        </p:nvPicPr>
        <p:blipFill>
          <a:blip r:embed="rId3">
            <a:alphaModFix/>
          </a:blip>
          <a:stretch>
            <a:fillRect/>
          </a:stretch>
        </p:blipFill>
        <p:spPr>
          <a:xfrm>
            <a:off x="6059400" y="2525075"/>
            <a:ext cx="633150" cy="1154550"/>
          </a:xfrm>
          <a:prstGeom prst="rect">
            <a:avLst/>
          </a:prstGeom>
          <a:noFill/>
          <a:ln>
            <a:noFill/>
          </a:ln>
        </p:spPr>
      </p:pic>
      <p:sp>
        <p:nvSpPr>
          <p:cNvPr id="415" name="Google Shape;415;p102"/>
          <p:cNvSpPr/>
          <p:nvPr/>
        </p:nvSpPr>
        <p:spPr>
          <a:xfrm>
            <a:off x="6138275" y="2756350"/>
            <a:ext cx="3651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2"/>
          <p:cNvSpPr txBox="1"/>
          <p:nvPr/>
        </p:nvSpPr>
        <p:spPr>
          <a:xfrm>
            <a:off x="5310900" y="2161288"/>
            <a:ext cx="2742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Servidor vuelve a funcionar</a:t>
            </a:r>
            <a:endParaRPr sz="100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03"/>
          <p:cNvSpPr txBox="1"/>
          <p:nvPr/>
        </p:nvSpPr>
        <p:spPr>
          <a:xfrm>
            <a:off x="520350" y="552325"/>
            <a:ext cx="81033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¿Cómo solucionar el problema de memory storage?</a:t>
            </a:r>
            <a:endParaRPr sz="4000" b="1" i="0" u="none" strike="noStrike" cap="none">
              <a:solidFill>
                <a:schemeClr val="dk1"/>
              </a:solidFill>
              <a:latin typeface="DM Sans"/>
              <a:ea typeface="DM Sans"/>
              <a:cs typeface="DM Sans"/>
              <a:sym typeface="DM Sans"/>
            </a:endParaRPr>
          </a:p>
        </p:txBody>
      </p:sp>
      <p:sp>
        <p:nvSpPr>
          <p:cNvPr id="422" name="Google Shape;422;p103"/>
          <p:cNvSpPr txBox="1"/>
          <p:nvPr/>
        </p:nvSpPr>
        <p:spPr>
          <a:xfrm>
            <a:off x="452675" y="2174350"/>
            <a:ext cx="4020000" cy="10158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s" sz="1350">
                <a:solidFill>
                  <a:schemeClr val="dk1"/>
                </a:solidFill>
                <a:latin typeface="DM Sans"/>
                <a:ea typeface="DM Sans"/>
                <a:cs typeface="DM Sans"/>
                <a:sym typeface="DM Sans"/>
              </a:rPr>
              <a:t>Una vez entendido el carácter de riesgo de almacenar una sesión en memoria, nos surge la duda: ¿cómo podríamos hacer persistir estas sesiones para evitar cualquier tema en el reinicio o caída repentina de un servidor?</a:t>
            </a:r>
            <a:endParaRPr sz="1350" b="1">
              <a:solidFill>
                <a:schemeClr val="dk1"/>
              </a:solidFill>
              <a:latin typeface="DM Sans"/>
              <a:ea typeface="DM Sans"/>
              <a:cs typeface="DM Sans"/>
              <a:sym typeface="DM Sans"/>
            </a:endParaRPr>
          </a:p>
        </p:txBody>
      </p:sp>
      <p:sp>
        <p:nvSpPr>
          <p:cNvPr id="423" name="Google Shape;423;p103"/>
          <p:cNvSpPr txBox="1"/>
          <p:nvPr/>
        </p:nvSpPr>
        <p:spPr>
          <a:xfrm>
            <a:off x="4536025" y="2185900"/>
            <a:ext cx="40200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80000"/>
              </a:lnSpc>
              <a:spcBef>
                <a:spcPts val="0"/>
              </a:spcBef>
              <a:spcAft>
                <a:spcPts val="0"/>
              </a:spcAft>
              <a:buNone/>
            </a:pPr>
            <a:r>
              <a:rPr lang="es" sz="1350">
                <a:solidFill>
                  <a:schemeClr val="dk1"/>
                </a:solidFill>
                <a:latin typeface="DM Sans"/>
                <a:ea typeface="DM Sans"/>
                <a:cs typeface="DM Sans"/>
                <a:sym typeface="DM Sans"/>
              </a:rPr>
              <a:t>Para dar solución a este inconveniente en la persistencia de datos, vamos a utilizar </a:t>
            </a:r>
            <a:r>
              <a:rPr lang="es" sz="1350" b="1">
                <a:solidFill>
                  <a:schemeClr val="dk1"/>
                </a:solidFill>
                <a:latin typeface="DM Sans"/>
                <a:ea typeface="DM Sans"/>
                <a:cs typeface="DM Sans"/>
                <a:sym typeface="DM Sans"/>
              </a:rPr>
              <a:t>File Storage</a:t>
            </a:r>
            <a:r>
              <a:rPr lang="es" sz="1350">
                <a:solidFill>
                  <a:schemeClr val="dk1"/>
                </a:solidFill>
                <a:latin typeface="DM Sans"/>
                <a:ea typeface="DM Sans"/>
                <a:cs typeface="DM Sans"/>
                <a:sym typeface="DM Sans"/>
              </a:rPr>
              <a:t>, es decir, guardar nuestra sesión en un archivo, para poder consultar las sessions de un lado diferente a la memoria del servidor.</a:t>
            </a:r>
            <a:endParaRPr sz="135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104"/>
          <p:cNvSpPr txBox="1"/>
          <p:nvPr/>
        </p:nvSpPr>
        <p:spPr>
          <a:xfrm>
            <a:off x="1461300" y="2216250"/>
            <a:ext cx="62214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3500" b="1">
                <a:solidFill>
                  <a:schemeClr val="dk1"/>
                </a:solidFill>
                <a:latin typeface="DM Sans"/>
                <a:ea typeface="DM Sans"/>
                <a:cs typeface="DM Sans"/>
                <a:sym typeface="DM Sans"/>
              </a:rPr>
              <a:t>File Storage</a:t>
            </a:r>
            <a:endParaRPr sz="3800" b="1">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05"/>
          <p:cNvSpPr txBox="1"/>
          <p:nvPr/>
        </p:nvSpPr>
        <p:spPr>
          <a:xfrm>
            <a:off x="457725" y="520800"/>
            <a:ext cx="7623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File storage</a:t>
            </a:r>
            <a:endParaRPr sz="4000" b="1" i="0" u="none" strike="noStrike" cap="none">
              <a:solidFill>
                <a:schemeClr val="dk1"/>
              </a:solidFill>
              <a:latin typeface="DM Sans"/>
              <a:ea typeface="DM Sans"/>
              <a:cs typeface="DM Sans"/>
              <a:sym typeface="DM Sans"/>
            </a:endParaRPr>
          </a:p>
        </p:txBody>
      </p:sp>
      <p:sp>
        <p:nvSpPr>
          <p:cNvPr id="434" name="Google Shape;434;p105"/>
          <p:cNvSpPr txBox="1"/>
          <p:nvPr/>
        </p:nvSpPr>
        <p:spPr>
          <a:xfrm>
            <a:off x="457725" y="1661650"/>
            <a:ext cx="7826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El File storage permitirá dar una persistencia de archivos a las sesiones que trabajamos, esto hará que el servidor pueda tomarlas de algún lado en caso de que algo inesperado llegase a pasar (un reinicio, o una caída).</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Así, los usuarios pueden seguir haciendo consultas con sus sessionid, y el servidor podrá consultarlas del archivo que persiste en éste.</a:t>
            </a: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Es un recurso simple y que tiene sus defectos, sin embargo, es una solución sencilla para resolver el asunto de sesiones, sin tener que ocupar recursos de terceros.</a:t>
            </a:r>
            <a:endParaRPr sz="13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106"/>
          <p:cNvSpPr txBox="1"/>
          <p:nvPr/>
        </p:nvSpPr>
        <p:spPr>
          <a:xfrm>
            <a:off x="457725" y="254300"/>
            <a:ext cx="3087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File storage</a:t>
            </a:r>
            <a:endParaRPr sz="4000" b="1" i="0" u="none" strike="noStrike" cap="none">
              <a:solidFill>
                <a:schemeClr val="dk1"/>
              </a:solidFill>
              <a:latin typeface="DM Sans"/>
              <a:ea typeface="DM Sans"/>
              <a:cs typeface="DM Sans"/>
              <a:sym typeface="DM Sans"/>
            </a:endParaRPr>
          </a:p>
        </p:txBody>
      </p:sp>
      <p:pic>
        <p:nvPicPr>
          <p:cNvPr id="440" name="Google Shape;440;p106"/>
          <p:cNvPicPr preferRelativeResize="0"/>
          <p:nvPr/>
        </p:nvPicPr>
        <p:blipFill>
          <a:blip r:embed="rId3">
            <a:alphaModFix/>
          </a:blip>
          <a:stretch>
            <a:fillRect/>
          </a:stretch>
        </p:blipFill>
        <p:spPr>
          <a:xfrm>
            <a:off x="476081" y="2103986"/>
            <a:ext cx="556740" cy="869622"/>
          </a:xfrm>
          <a:prstGeom prst="rect">
            <a:avLst/>
          </a:prstGeom>
          <a:noFill/>
          <a:ln>
            <a:noFill/>
          </a:ln>
        </p:spPr>
      </p:pic>
      <p:sp>
        <p:nvSpPr>
          <p:cNvPr id="441" name="Google Shape;441;p106"/>
          <p:cNvSpPr txBox="1"/>
          <p:nvPr/>
        </p:nvSpPr>
        <p:spPr>
          <a:xfrm>
            <a:off x="10650" y="1728050"/>
            <a:ext cx="13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Servidor</a:t>
            </a:r>
            <a:endParaRPr>
              <a:latin typeface="DM Sans"/>
              <a:ea typeface="DM Sans"/>
              <a:cs typeface="DM Sans"/>
              <a:sym typeface="DM Sans"/>
            </a:endParaRPr>
          </a:p>
        </p:txBody>
      </p:sp>
      <p:sp>
        <p:nvSpPr>
          <p:cNvPr id="442" name="Google Shape;442;p106"/>
          <p:cNvSpPr txBox="1"/>
          <p:nvPr/>
        </p:nvSpPr>
        <p:spPr>
          <a:xfrm>
            <a:off x="10650" y="2920882"/>
            <a:ext cx="13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Sessions</a:t>
            </a:r>
            <a:endParaRPr>
              <a:latin typeface="DM Sans"/>
              <a:ea typeface="DM Sans"/>
              <a:cs typeface="DM Sans"/>
              <a:sym typeface="DM Sans"/>
            </a:endParaRPr>
          </a:p>
        </p:txBody>
      </p:sp>
      <p:pic>
        <p:nvPicPr>
          <p:cNvPr id="443" name="Google Shape;443;p106"/>
          <p:cNvPicPr preferRelativeResize="0"/>
          <p:nvPr/>
        </p:nvPicPr>
        <p:blipFill>
          <a:blip r:embed="rId3">
            <a:alphaModFix/>
          </a:blip>
          <a:stretch>
            <a:fillRect/>
          </a:stretch>
        </p:blipFill>
        <p:spPr>
          <a:xfrm>
            <a:off x="4572009" y="2136948"/>
            <a:ext cx="556740" cy="869622"/>
          </a:xfrm>
          <a:prstGeom prst="rect">
            <a:avLst/>
          </a:prstGeom>
          <a:noFill/>
          <a:ln w="9525" cap="flat" cmpd="sng">
            <a:solidFill>
              <a:srgbClr val="DCDCDC"/>
            </a:solidFill>
            <a:prstDash val="solid"/>
            <a:round/>
            <a:headEnd type="none" w="sm" len="sm"/>
            <a:tailEnd type="none" w="sm" len="sm"/>
          </a:ln>
        </p:spPr>
      </p:pic>
      <p:pic>
        <p:nvPicPr>
          <p:cNvPr id="444" name="Google Shape;444;p106"/>
          <p:cNvPicPr preferRelativeResize="0"/>
          <p:nvPr/>
        </p:nvPicPr>
        <p:blipFill>
          <a:blip r:embed="rId4">
            <a:alphaModFix/>
          </a:blip>
          <a:stretch>
            <a:fillRect/>
          </a:stretch>
        </p:blipFill>
        <p:spPr>
          <a:xfrm>
            <a:off x="1122161" y="2345324"/>
            <a:ext cx="704875" cy="452850"/>
          </a:xfrm>
          <a:prstGeom prst="rect">
            <a:avLst/>
          </a:prstGeom>
          <a:noFill/>
          <a:ln>
            <a:noFill/>
          </a:ln>
        </p:spPr>
      </p:pic>
      <p:sp>
        <p:nvSpPr>
          <p:cNvPr id="445" name="Google Shape;445;p106"/>
          <p:cNvSpPr txBox="1"/>
          <p:nvPr/>
        </p:nvSpPr>
        <p:spPr>
          <a:xfrm>
            <a:off x="4183100" y="1685400"/>
            <a:ext cx="2127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900">
                <a:latin typeface="DM Sans"/>
                <a:ea typeface="DM Sans"/>
                <a:cs typeface="DM Sans"/>
                <a:sym typeface="DM Sans"/>
              </a:rPr>
              <a:t>Servidor muere por un momento</a:t>
            </a:r>
            <a:endParaRPr sz="900">
              <a:latin typeface="DM Sans"/>
              <a:ea typeface="DM Sans"/>
              <a:cs typeface="DM Sans"/>
              <a:sym typeface="DM Sans"/>
            </a:endParaRPr>
          </a:p>
        </p:txBody>
      </p:sp>
      <p:sp>
        <p:nvSpPr>
          <p:cNvPr id="446" name="Google Shape;446;p106"/>
          <p:cNvSpPr/>
          <p:nvPr/>
        </p:nvSpPr>
        <p:spPr>
          <a:xfrm>
            <a:off x="4647653" y="2343648"/>
            <a:ext cx="321000" cy="30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6"/>
          <p:cNvSpPr/>
          <p:nvPr/>
        </p:nvSpPr>
        <p:spPr>
          <a:xfrm>
            <a:off x="536562" y="2312360"/>
            <a:ext cx="321000" cy="30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 name="Google Shape;448;p106"/>
          <p:cNvPicPr preferRelativeResize="0"/>
          <p:nvPr/>
        </p:nvPicPr>
        <p:blipFill>
          <a:blip r:embed="rId5">
            <a:alphaModFix/>
          </a:blip>
          <a:stretch>
            <a:fillRect/>
          </a:stretch>
        </p:blipFill>
        <p:spPr>
          <a:xfrm>
            <a:off x="4572009" y="2311147"/>
            <a:ext cx="215190" cy="184329"/>
          </a:xfrm>
          <a:prstGeom prst="rect">
            <a:avLst/>
          </a:prstGeom>
          <a:noFill/>
          <a:ln w="9525" cap="flat" cmpd="sng">
            <a:solidFill>
              <a:srgbClr val="CCCCCC"/>
            </a:solidFill>
            <a:prstDash val="solid"/>
            <a:round/>
            <a:headEnd type="none" w="sm" len="sm"/>
            <a:tailEnd type="none" w="sm" len="sm"/>
          </a:ln>
        </p:spPr>
      </p:pic>
      <p:pic>
        <p:nvPicPr>
          <p:cNvPr id="449" name="Google Shape;449;p106"/>
          <p:cNvPicPr preferRelativeResize="0"/>
          <p:nvPr/>
        </p:nvPicPr>
        <p:blipFill>
          <a:blip r:embed="rId5">
            <a:alphaModFix/>
          </a:blip>
          <a:stretch>
            <a:fillRect/>
          </a:stretch>
        </p:blipFill>
        <p:spPr>
          <a:xfrm>
            <a:off x="4836618" y="2311147"/>
            <a:ext cx="215190" cy="184329"/>
          </a:xfrm>
          <a:prstGeom prst="rect">
            <a:avLst/>
          </a:prstGeom>
          <a:noFill/>
          <a:ln w="9525" cap="flat" cmpd="sng">
            <a:solidFill>
              <a:srgbClr val="CCCCCC"/>
            </a:solidFill>
            <a:prstDash val="solid"/>
            <a:round/>
            <a:headEnd type="none" w="sm" len="sm"/>
            <a:tailEnd type="none" w="sm" len="sm"/>
          </a:ln>
        </p:spPr>
      </p:pic>
      <p:pic>
        <p:nvPicPr>
          <p:cNvPr id="450" name="Google Shape;450;p106"/>
          <p:cNvPicPr preferRelativeResize="0"/>
          <p:nvPr/>
        </p:nvPicPr>
        <p:blipFill rotWithShape="1">
          <a:blip r:embed="rId6">
            <a:alphaModFix/>
          </a:blip>
          <a:srcRect r="862"/>
          <a:stretch/>
        </p:blipFill>
        <p:spPr>
          <a:xfrm>
            <a:off x="4615942" y="2549407"/>
            <a:ext cx="384460" cy="150133"/>
          </a:xfrm>
          <a:prstGeom prst="rect">
            <a:avLst/>
          </a:prstGeom>
          <a:noFill/>
          <a:ln>
            <a:noFill/>
          </a:ln>
        </p:spPr>
      </p:pic>
      <p:pic>
        <p:nvPicPr>
          <p:cNvPr id="451" name="Google Shape;451;p106"/>
          <p:cNvPicPr preferRelativeResize="0"/>
          <p:nvPr/>
        </p:nvPicPr>
        <p:blipFill>
          <a:blip r:embed="rId4">
            <a:alphaModFix/>
          </a:blip>
          <a:stretch>
            <a:fillRect/>
          </a:stretch>
        </p:blipFill>
        <p:spPr>
          <a:xfrm>
            <a:off x="3455250" y="2443750"/>
            <a:ext cx="696100" cy="452850"/>
          </a:xfrm>
          <a:prstGeom prst="rect">
            <a:avLst/>
          </a:prstGeom>
          <a:noFill/>
          <a:ln>
            <a:noFill/>
          </a:ln>
        </p:spPr>
      </p:pic>
      <p:sp>
        <p:nvSpPr>
          <p:cNvPr id="452" name="Google Shape;452;p106"/>
          <p:cNvSpPr txBox="1"/>
          <p:nvPr/>
        </p:nvSpPr>
        <p:spPr>
          <a:xfrm>
            <a:off x="1559641" y="1728050"/>
            <a:ext cx="2591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Servidor guarda las sessions en archivos</a:t>
            </a:r>
            <a:endParaRPr sz="1000">
              <a:latin typeface="DM Sans"/>
              <a:ea typeface="DM Sans"/>
              <a:cs typeface="DM Sans"/>
              <a:sym typeface="DM Sans"/>
            </a:endParaRPr>
          </a:p>
        </p:txBody>
      </p:sp>
      <p:sp>
        <p:nvSpPr>
          <p:cNvPr id="453" name="Google Shape;453;p106"/>
          <p:cNvSpPr txBox="1"/>
          <p:nvPr/>
        </p:nvSpPr>
        <p:spPr>
          <a:xfrm>
            <a:off x="3880259" y="3043750"/>
            <a:ext cx="2127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Sessions persisten debido a que ahora están en un archivo</a:t>
            </a:r>
            <a:endParaRPr sz="1000">
              <a:latin typeface="DM Sans"/>
              <a:ea typeface="DM Sans"/>
              <a:cs typeface="DM Sans"/>
              <a:sym typeface="DM Sans"/>
            </a:endParaRPr>
          </a:p>
        </p:txBody>
      </p:sp>
      <p:pic>
        <p:nvPicPr>
          <p:cNvPr id="454" name="Google Shape;454;p106"/>
          <p:cNvPicPr preferRelativeResize="0"/>
          <p:nvPr/>
        </p:nvPicPr>
        <p:blipFill>
          <a:blip r:embed="rId3">
            <a:alphaModFix/>
          </a:blip>
          <a:stretch>
            <a:fillRect/>
          </a:stretch>
        </p:blipFill>
        <p:spPr>
          <a:xfrm>
            <a:off x="2408200" y="2103986"/>
            <a:ext cx="556740" cy="869622"/>
          </a:xfrm>
          <a:prstGeom prst="rect">
            <a:avLst/>
          </a:prstGeom>
          <a:noFill/>
          <a:ln>
            <a:noFill/>
          </a:ln>
        </p:spPr>
      </p:pic>
      <p:sp>
        <p:nvSpPr>
          <p:cNvPr id="455" name="Google Shape;455;p106"/>
          <p:cNvSpPr/>
          <p:nvPr/>
        </p:nvSpPr>
        <p:spPr>
          <a:xfrm>
            <a:off x="2477557" y="2278185"/>
            <a:ext cx="321000" cy="30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6" name="Google Shape;456;p106"/>
          <p:cNvPicPr preferRelativeResize="0"/>
          <p:nvPr/>
        </p:nvPicPr>
        <p:blipFill rotWithShape="1">
          <a:blip r:embed="rId7">
            <a:alphaModFix/>
          </a:blip>
          <a:srcRect l="20285" t="14306" r="22444" b="13803"/>
          <a:stretch/>
        </p:blipFill>
        <p:spPr>
          <a:xfrm>
            <a:off x="1926088" y="3253730"/>
            <a:ext cx="384475" cy="482691"/>
          </a:xfrm>
          <a:prstGeom prst="rect">
            <a:avLst/>
          </a:prstGeom>
          <a:noFill/>
          <a:ln>
            <a:noFill/>
          </a:ln>
        </p:spPr>
      </p:pic>
      <p:pic>
        <p:nvPicPr>
          <p:cNvPr id="457" name="Google Shape;457;p106"/>
          <p:cNvPicPr preferRelativeResize="0"/>
          <p:nvPr/>
        </p:nvPicPr>
        <p:blipFill>
          <a:blip r:embed="rId8">
            <a:alphaModFix/>
          </a:blip>
          <a:stretch>
            <a:fillRect/>
          </a:stretch>
        </p:blipFill>
        <p:spPr>
          <a:xfrm>
            <a:off x="1986176" y="3433194"/>
            <a:ext cx="281975" cy="241514"/>
          </a:xfrm>
          <a:prstGeom prst="rect">
            <a:avLst/>
          </a:prstGeom>
          <a:noFill/>
          <a:ln>
            <a:noFill/>
          </a:ln>
        </p:spPr>
      </p:pic>
      <p:pic>
        <p:nvPicPr>
          <p:cNvPr id="458" name="Google Shape;458;p106"/>
          <p:cNvPicPr preferRelativeResize="0"/>
          <p:nvPr/>
        </p:nvPicPr>
        <p:blipFill rotWithShape="1">
          <a:blip r:embed="rId7">
            <a:alphaModFix/>
          </a:blip>
          <a:srcRect l="20285" t="14306" r="22444" b="13803"/>
          <a:stretch/>
        </p:blipFill>
        <p:spPr>
          <a:xfrm>
            <a:off x="2310563" y="3550905"/>
            <a:ext cx="384475" cy="482691"/>
          </a:xfrm>
          <a:prstGeom prst="rect">
            <a:avLst/>
          </a:prstGeom>
          <a:noFill/>
          <a:ln>
            <a:noFill/>
          </a:ln>
        </p:spPr>
      </p:pic>
      <p:pic>
        <p:nvPicPr>
          <p:cNvPr id="459" name="Google Shape;459;p106"/>
          <p:cNvPicPr preferRelativeResize="0"/>
          <p:nvPr/>
        </p:nvPicPr>
        <p:blipFill>
          <a:blip r:embed="rId8">
            <a:alphaModFix/>
          </a:blip>
          <a:stretch>
            <a:fillRect/>
          </a:stretch>
        </p:blipFill>
        <p:spPr>
          <a:xfrm>
            <a:off x="2370651" y="3730369"/>
            <a:ext cx="281975" cy="241514"/>
          </a:xfrm>
          <a:prstGeom prst="rect">
            <a:avLst/>
          </a:prstGeom>
          <a:noFill/>
          <a:ln>
            <a:noFill/>
          </a:ln>
        </p:spPr>
      </p:pic>
      <p:pic>
        <p:nvPicPr>
          <p:cNvPr id="460" name="Google Shape;460;p106"/>
          <p:cNvPicPr preferRelativeResize="0"/>
          <p:nvPr/>
        </p:nvPicPr>
        <p:blipFill rotWithShape="1">
          <a:blip r:embed="rId7">
            <a:alphaModFix/>
          </a:blip>
          <a:srcRect l="20285" t="14306" r="22444" b="13803"/>
          <a:stretch/>
        </p:blipFill>
        <p:spPr>
          <a:xfrm>
            <a:off x="2677725" y="3550905"/>
            <a:ext cx="384475" cy="482691"/>
          </a:xfrm>
          <a:prstGeom prst="rect">
            <a:avLst/>
          </a:prstGeom>
          <a:noFill/>
          <a:ln>
            <a:noFill/>
          </a:ln>
        </p:spPr>
      </p:pic>
      <p:pic>
        <p:nvPicPr>
          <p:cNvPr id="461" name="Google Shape;461;p106"/>
          <p:cNvPicPr preferRelativeResize="0"/>
          <p:nvPr/>
        </p:nvPicPr>
        <p:blipFill>
          <a:blip r:embed="rId8">
            <a:alphaModFix/>
          </a:blip>
          <a:stretch>
            <a:fillRect/>
          </a:stretch>
        </p:blipFill>
        <p:spPr>
          <a:xfrm>
            <a:off x="2737813" y="3730369"/>
            <a:ext cx="281975" cy="241514"/>
          </a:xfrm>
          <a:prstGeom prst="rect">
            <a:avLst/>
          </a:prstGeom>
          <a:noFill/>
          <a:ln>
            <a:noFill/>
          </a:ln>
        </p:spPr>
      </p:pic>
      <p:pic>
        <p:nvPicPr>
          <p:cNvPr id="462" name="Google Shape;462;p106"/>
          <p:cNvPicPr preferRelativeResize="0"/>
          <p:nvPr/>
        </p:nvPicPr>
        <p:blipFill rotWithShape="1">
          <a:blip r:embed="rId7">
            <a:alphaModFix/>
          </a:blip>
          <a:srcRect l="20285" t="14306" r="22444" b="13803"/>
          <a:stretch/>
        </p:blipFill>
        <p:spPr>
          <a:xfrm>
            <a:off x="3062563" y="3253730"/>
            <a:ext cx="384475" cy="482691"/>
          </a:xfrm>
          <a:prstGeom prst="rect">
            <a:avLst/>
          </a:prstGeom>
          <a:noFill/>
          <a:ln>
            <a:noFill/>
          </a:ln>
        </p:spPr>
      </p:pic>
      <p:pic>
        <p:nvPicPr>
          <p:cNvPr id="463" name="Google Shape;463;p106"/>
          <p:cNvPicPr preferRelativeResize="0"/>
          <p:nvPr/>
        </p:nvPicPr>
        <p:blipFill>
          <a:blip r:embed="rId8">
            <a:alphaModFix/>
          </a:blip>
          <a:stretch>
            <a:fillRect/>
          </a:stretch>
        </p:blipFill>
        <p:spPr>
          <a:xfrm>
            <a:off x="3122651" y="3433194"/>
            <a:ext cx="281975" cy="241514"/>
          </a:xfrm>
          <a:prstGeom prst="rect">
            <a:avLst/>
          </a:prstGeom>
          <a:noFill/>
          <a:ln>
            <a:noFill/>
          </a:ln>
        </p:spPr>
      </p:pic>
      <p:pic>
        <p:nvPicPr>
          <p:cNvPr id="464" name="Google Shape;464;p106"/>
          <p:cNvPicPr preferRelativeResize="0"/>
          <p:nvPr/>
        </p:nvPicPr>
        <p:blipFill rotWithShape="1">
          <a:blip r:embed="rId7">
            <a:alphaModFix/>
          </a:blip>
          <a:srcRect l="20285" t="14306" r="22444" b="13803"/>
          <a:stretch/>
        </p:blipFill>
        <p:spPr>
          <a:xfrm>
            <a:off x="4089888" y="3536355"/>
            <a:ext cx="384475" cy="482691"/>
          </a:xfrm>
          <a:prstGeom prst="rect">
            <a:avLst/>
          </a:prstGeom>
          <a:noFill/>
          <a:ln>
            <a:noFill/>
          </a:ln>
        </p:spPr>
      </p:pic>
      <p:pic>
        <p:nvPicPr>
          <p:cNvPr id="465" name="Google Shape;465;p106"/>
          <p:cNvPicPr preferRelativeResize="0"/>
          <p:nvPr/>
        </p:nvPicPr>
        <p:blipFill>
          <a:blip r:embed="rId8">
            <a:alphaModFix/>
          </a:blip>
          <a:stretch>
            <a:fillRect/>
          </a:stretch>
        </p:blipFill>
        <p:spPr>
          <a:xfrm>
            <a:off x="4149976" y="3715819"/>
            <a:ext cx="281975" cy="241514"/>
          </a:xfrm>
          <a:prstGeom prst="rect">
            <a:avLst/>
          </a:prstGeom>
          <a:noFill/>
          <a:ln>
            <a:noFill/>
          </a:ln>
        </p:spPr>
      </p:pic>
      <p:pic>
        <p:nvPicPr>
          <p:cNvPr id="466" name="Google Shape;466;p106"/>
          <p:cNvPicPr preferRelativeResize="0"/>
          <p:nvPr/>
        </p:nvPicPr>
        <p:blipFill rotWithShape="1">
          <a:blip r:embed="rId7">
            <a:alphaModFix/>
          </a:blip>
          <a:srcRect l="20285" t="14306" r="22444" b="13803"/>
          <a:stretch/>
        </p:blipFill>
        <p:spPr>
          <a:xfrm>
            <a:off x="4474363" y="3833530"/>
            <a:ext cx="384475" cy="482691"/>
          </a:xfrm>
          <a:prstGeom prst="rect">
            <a:avLst/>
          </a:prstGeom>
          <a:noFill/>
          <a:ln>
            <a:noFill/>
          </a:ln>
        </p:spPr>
      </p:pic>
      <p:pic>
        <p:nvPicPr>
          <p:cNvPr id="467" name="Google Shape;467;p106"/>
          <p:cNvPicPr preferRelativeResize="0"/>
          <p:nvPr/>
        </p:nvPicPr>
        <p:blipFill>
          <a:blip r:embed="rId8">
            <a:alphaModFix/>
          </a:blip>
          <a:stretch>
            <a:fillRect/>
          </a:stretch>
        </p:blipFill>
        <p:spPr>
          <a:xfrm>
            <a:off x="4534451" y="4012994"/>
            <a:ext cx="281975" cy="241514"/>
          </a:xfrm>
          <a:prstGeom prst="rect">
            <a:avLst/>
          </a:prstGeom>
          <a:noFill/>
          <a:ln>
            <a:noFill/>
          </a:ln>
        </p:spPr>
      </p:pic>
      <p:pic>
        <p:nvPicPr>
          <p:cNvPr id="468" name="Google Shape;468;p106"/>
          <p:cNvPicPr preferRelativeResize="0"/>
          <p:nvPr/>
        </p:nvPicPr>
        <p:blipFill rotWithShape="1">
          <a:blip r:embed="rId7">
            <a:alphaModFix/>
          </a:blip>
          <a:srcRect l="20285" t="14306" r="22444" b="13803"/>
          <a:stretch/>
        </p:blipFill>
        <p:spPr>
          <a:xfrm>
            <a:off x="4841525" y="3833530"/>
            <a:ext cx="384475" cy="482691"/>
          </a:xfrm>
          <a:prstGeom prst="rect">
            <a:avLst/>
          </a:prstGeom>
          <a:noFill/>
          <a:ln>
            <a:noFill/>
          </a:ln>
        </p:spPr>
      </p:pic>
      <p:pic>
        <p:nvPicPr>
          <p:cNvPr id="469" name="Google Shape;469;p106"/>
          <p:cNvPicPr preferRelativeResize="0"/>
          <p:nvPr/>
        </p:nvPicPr>
        <p:blipFill>
          <a:blip r:embed="rId8">
            <a:alphaModFix/>
          </a:blip>
          <a:stretch>
            <a:fillRect/>
          </a:stretch>
        </p:blipFill>
        <p:spPr>
          <a:xfrm>
            <a:off x="4901613" y="4012994"/>
            <a:ext cx="281975" cy="241514"/>
          </a:xfrm>
          <a:prstGeom prst="rect">
            <a:avLst/>
          </a:prstGeom>
          <a:noFill/>
          <a:ln>
            <a:noFill/>
          </a:ln>
        </p:spPr>
      </p:pic>
      <p:pic>
        <p:nvPicPr>
          <p:cNvPr id="470" name="Google Shape;470;p106"/>
          <p:cNvPicPr preferRelativeResize="0"/>
          <p:nvPr/>
        </p:nvPicPr>
        <p:blipFill rotWithShape="1">
          <a:blip r:embed="rId7">
            <a:alphaModFix/>
          </a:blip>
          <a:srcRect l="20285" t="14306" r="22444" b="13803"/>
          <a:stretch/>
        </p:blipFill>
        <p:spPr>
          <a:xfrm>
            <a:off x="5226363" y="3536355"/>
            <a:ext cx="384475" cy="482691"/>
          </a:xfrm>
          <a:prstGeom prst="rect">
            <a:avLst/>
          </a:prstGeom>
          <a:noFill/>
          <a:ln>
            <a:noFill/>
          </a:ln>
        </p:spPr>
      </p:pic>
      <p:pic>
        <p:nvPicPr>
          <p:cNvPr id="471" name="Google Shape;471;p106"/>
          <p:cNvPicPr preferRelativeResize="0"/>
          <p:nvPr/>
        </p:nvPicPr>
        <p:blipFill>
          <a:blip r:embed="rId8">
            <a:alphaModFix/>
          </a:blip>
          <a:stretch>
            <a:fillRect/>
          </a:stretch>
        </p:blipFill>
        <p:spPr>
          <a:xfrm>
            <a:off x="5286451" y="3715819"/>
            <a:ext cx="281975" cy="241514"/>
          </a:xfrm>
          <a:prstGeom prst="rect">
            <a:avLst/>
          </a:prstGeom>
          <a:noFill/>
          <a:ln>
            <a:noFill/>
          </a:ln>
        </p:spPr>
      </p:pic>
      <p:pic>
        <p:nvPicPr>
          <p:cNvPr id="472" name="Google Shape;472;p106"/>
          <p:cNvPicPr preferRelativeResize="0"/>
          <p:nvPr/>
        </p:nvPicPr>
        <p:blipFill>
          <a:blip r:embed="rId3">
            <a:alphaModFix/>
          </a:blip>
          <a:stretch>
            <a:fillRect/>
          </a:stretch>
        </p:blipFill>
        <p:spPr>
          <a:xfrm>
            <a:off x="7141331" y="2136961"/>
            <a:ext cx="556740" cy="869622"/>
          </a:xfrm>
          <a:prstGeom prst="rect">
            <a:avLst/>
          </a:prstGeom>
          <a:noFill/>
          <a:ln>
            <a:noFill/>
          </a:ln>
        </p:spPr>
      </p:pic>
      <p:sp>
        <p:nvSpPr>
          <p:cNvPr id="473" name="Google Shape;473;p106"/>
          <p:cNvSpPr/>
          <p:nvPr/>
        </p:nvSpPr>
        <p:spPr>
          <a:xfrm>
            <a:off x="7201812" y="2345347"/>
            <a:ext cx="321000" cy="30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4" name="Google Shape;474;p106"/>
          <p:cNvPicPr preferRelativeResize="0"/>
          <p:nvPr/>
        </p:nvPicPr>
        <p:blipFill>
          <a:blip r:embed="rId8">
            <a:alphaModFix/>
          </a:blip>
          <a:stretch>
            <a:fillRect/>
          </a:stretch>
        </p:blipFill>
        <p:spPr>
          <a:xfrm>
            <a:off x="52363" y="3368649"/>
            <a:ext cx="528748" cy="452850"/>
          </a:xfrm>
          <a:prstGeom prst="rect">
            <a:avLst/>
          </a:prstGeom>
          <a:noFill/>
          <a:ln>
            <a:noFill/>
          </a:ln>
        </p:spPr>
      </p:pic>
      <p:pic>
        <p:nvPicPr>
          <p:cNvPr id="475" name="Google Shape;475;p106"/>
          <p:cNvPicPr preferRelativeResize="0"/>
          <p:nvPr/>
        </p:nvPicPr>
        <p:blipFill>
          <a:blip r:embed="rId8">
            <a:alphaModFix/>
          </a:blip>
          <a:stretch>
            <a:fillRect/>
          </a:stretch>
        </p:blipFill>
        <p:spPr>
          <a:xfrm>
            <a:off x="432676" y="3327524"/>
            <a:ext cx="528748" cy="452850"/>
          </a:xfrm>
          <a:prstGeom prst="rect">
            <a:avLst/>
          </a:prstGeom>
          <a:noFill/>
          <a:ln>
            <a:noFill/>
          </a:ln>
        </p:spPr>
      </p:pic>
      <p:pic>
        <p:nvPicPr>
          <p:cNvPr id="476" name="Google Shape;476;p106"/>
          <p:cNvPicPr preferRelativeResize="0"/>
          <p:nvPr/>
        </p:nvPicPr>
        <p:blipFill>
          <a:blip r:embed="rId8">
            <a:alphaModFix/>
          </a:blip>
          <a:stretch>
            <a:fillRect/>
          </a:stretch>
        </p:blipFill>
        <p:spPr>
          <a:xfrm>
            <a:off x="754513" y="3321074"/>
            <a:ext cx="528748" cy="452850"/>
          </a:xfrm>
          <a:prstGeom prst="rect">
            <a:avLst/>
          </a:prstGeom>
          <a:noFill/>
          <a:ln>
            <a:noFill/>
          </a:ln>
        </p:spPr>
      </p:pic>
      <p:pic>
        <p:nvPicPr>
          <p:cNvPr id="477" name="Google Shape;477;p106"/>
          <p:cNvPicPr preferRelativeResize="0"/>
          <p:nvPr/>
        </p:nvPicPr>
        <p:blipFill>
          <a:blip r:embed="rId8">
            <a:alphaModFix/>
          </a:blip>
          <a:stretch>
            <a:fillRect/>
          </a:stretch>
        </p:blipFill>
        <p:spPr>
          <a:xfrm>
            <a:off x="1171663" y="3321074"/>
            <a:ext cx="528748" cy="452850"/>
          </a:xfrm>
          <a:prstGeom prst="rect">
            <a:avLst/>
          </a:prstGeom>
          <a:noFill/>
          <a:ln>
            <a:noFill/>
          </a:ln>
        </p:spPr>
      </p:pic>
      <p:pic>
        <p:nvPicPr>
          <p:cNvPr id="478" name="Google Shape;478;p106"/>
          <p:cNvPicPr preferRelativeResize="0"/>
          <p:nvPr/>
        </p:nvPicPr>
        <p:blipFill>
          <a:blip r:embed="rId4">
            <a:alphaModFix/>
          </a:blip>
          <a:stretch>
            <a:fillRect/>
          </a:stretch>
        </p:blipFill>
        <p:spPr>
          <a:xfrm>
            <a:off x="5465000" y="2443750"/>
            <a:ext cx="696100" cy="452850"/>
          </a:xfrm>
          <a:prstGeom prst="rect">
            <a:avLst/>
          </a:prstGeom>
          <a:noFill/>
          <a:ln>
            <a:noFill/>
          </a:ln>
        </p:spPr>
      </p:pic>
      <p:sp>
        <p:nvSpPr>
          <p:cNvPr id="479" name="Google Shape;479;p106"/>
          <p:cNvSpPr txBox="1"/>
          <p:nvPr/>
        </p:nvSpPr>
        <p:spPr>
          <a:xfrm>
            <a:off x="6515150" y="1318125"/>
            <a:ext cx="2478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Servidor vuelve a funcionar, toma las sessions de los archivos y no afecta a los usuarios</a:t>
            </a:r>
            <a:endParaRPr sz="1000">
              <a:latin typeface="DM Sans"/>
              <a:ea typeface="DM Sans"/>
              <a:cs typeface="DM Sans"/>
              <a:sym typeface="DM Sans"/>
            </a:endParaRPr>
          </a:p>
        </p:txBody>
      </p:sp>
      <p:pic>
        <p:nvPicPr>
          <p:cNvPr id="480" name="Google Shape;480;p106"/>
          <p:cNvPicPr preferRelativeResize="0"/>
          <p:nvPr/>
        </p:nvPicPr>
        <p:blipFill rotWithShape="1">
          <a:blip r:embed="rId7">
            <a:alphaModFix/>
          </a:blip>
          <a:srcRect l="20285" t="14306" r="22444" b="13803"/>
          <a:stretch/>
        </p:blipFill>
        <p:spPr>
          <a:xfrm>
            <a:off x="6638163" y="3370442"/>
            <a:ext cx="384475" cy="482691"/>
          </a:xfrm>
          <a:prstGeom prst="rect">
            <a:avLst/>
          </a:prstGeom>
          <a:noFill/>
          <a:ln>
            <a:noFill/>
          </a:ln>
        </p:spPr>
      </p:pic>
      <p:pic>
        <p:nvPicPr>
          <p:cNvPr id="481" name="Google Shape;481;p106"/>
          <p:cNvPicPr preferRelativeResize="0"/>
          <p:nvPr/>
        </p:nvPicPr>
        <p:blipFill>
          <a:blip r:embed="rId8">
            <a:alphaModFix/>
          </a:blip>
          <a:stretch>
            <a:fillRect/>
          </a:stretch>
        </p:blipFill>
        <p:spPr>
          <a:xfrm>
            <a:off x="6698251" y="3549907"/>
            <a:ext cx="281975" cy="241514"/>
          </a:xfrm>
          <a:prstGeom prst="rect">
            <a:avLst/>
          </a:prstGeom>
          <a:noFill/>
          <a:ln>
            <a:noFill/>
          </a:ln>
        </p:spPr>
      </p:pic>
      <p:pic>
        <p:nvPicPr>
          <p:cNvPr id="482" name="Google Shape;482;p106"/>
          <p:cNvPicPr preferRelativeResize="0"/>
          <p:nvPr/>
        </p:nvPicPr>
        <p:blipFill rotWithShape="1">
          <a:blip r:embed="rId7">
            <a:alphaModFix/>
          </a:blip>
          <a:srcRect l="20285" t="14306" r="22444" b="13803"/>
          <a:stretch/>
        </p:blipFill>
        <p:spPr>
          <a:xfrm>
            <a:off x="7022638" y="3667617"/>
            <a:ext cx="384475" cy="482691"/>
          </a:xfrm>
          <a:prstGeom prst="rect">
            <a:avLst/>
          </a:prstGeom>
          <a:noFill/>
          <a:ln>
            <a:noFill/>
          </a:ln>
        </p:spPr>
      </p:pic>
      <p:pic>
        <p:nvPicPr>
          <p:cNvPr id="483" name="Google Shape;483;p106"/>
          <p:cNvPicPr preferRelativeResize="0"/>
          <p:nvPr/>
        </p:nvPicPr>
        <p:blipFill>
          <a:blip r:embed="rId8">
            <a:alphaModFix/>
          </a:blip>
          <a:stretch>
            <a:fillRect/>
          </a:stretch>
        </p:blipFill>
        <p:spPr>
          <a:xfrm>
            <a:off x="7082726" y="3847082"/>
            <a:ext cx="281975" cy="241514"/>
          </a:xfrm>
          <a:prstGeom prst="rect">
            <a:avLst/>
          </a:prstGeom>
          <a:noFill/>
          <a:ln>
            <a:noFill/>
          </a:ln>
        </p:spPr>
      </p:pic>
      <p:pic>
        <p:nvPicPr>
          <p:cNvPr id="484" name="Google Shape;484;p106"/>
          <p:cNvPicPr preferRelativeResize="0"/>
          <p:nvPr/>
        </p:nvPicPr>
        <p:blipFill rotWithShape="1">
          <a:blip r:embed="rId7">
            <a:alphaModFix/>
          </a:blip>
          <a:srcRect l="20285" t="14306" r="22444" b="13803"/>
          <a:stretch/>
        </p:blipFill>
        <p:spPr>
          <a:xfrm>
            <a:off x="7389800" y="3667617"/>
            <a:ext cx="384475" cy="482691"/>
          </a:xfrm>
          <a:prstGeom prst="rect">
            <a:avLst/>
          </a:prstGeom>
          <a:noFill/>
          <a:ln>
            <a:noFill/>
          </a:ln>
        </p:spPr>
      </p:pic>
      <p:pic>
        <p:nvPicPr>
          <p:cNvPr id="485" name="Google Shape;485;p106"/>
          <p:cNvPicPr preferRelativeResize="0"/>
          <p:nvPr/>
        </p:nvPicPr>
        <p:blipFill>
          <a:blip r:embed="rId8">
            <a:alphaModFix/>
          </a:blip>
          <a:stretch>
            <a:fillRect/>
          </a:stretch>
        </p:blipFill>
        <p:spPr>
          <a:xfrm>
            <a:off x="7449888" y="3847082"/>
            <a:ext cx="281975" cy="241514"/>
          </a:xfrm>
          <a:prstGeom prst="rect">
            <a:avLst/>
          </a:prstGeom>
          <a:noFill/>
          <a:ln>
            <a:noFill/>
          </a:ln>
        </p:spPr>
      </p:pic>
      <p:pic>
        <p:nvPicPr>
          <p:cNvPr id="486" name="Google Shape;486;p106"/>
          <p:cNvPicPr preferRelativeResize="0"/>
          <p:nvPr/>
        </p:nvPicPr>
        <p:blipFill rotWithShape="1">
          <a:blip r:embed="rId7">
            <a:alphaModFix/>
          </a:blip>
          <a:srcRect l="20285" t="14306" r="22444" b="13803"/>
          <a:stretch/>
        </p:blipFill>
        <p:spPr>
          <a:xfrm>
            <a:off x="7774638" y="3370442"/>
            <a:ext cx="384475" cy="482691"/>
          </a:xfrm>
          <a:prstGeom prst="rect">
            <a:avLst/>
          </a:prstGeom>
          <a:noFill/>
          <a:ln>
            <a:noFill/>
          </a:ln>
        </p:spPr>
      </p:pic>
      <p:pic>
        <p:nvPicPr>
          <p:cNvPr id="487" name="Google Shape;487;p106"/>
          <p:cNvPicPr preferRelativeResize="0"/>
          <p:nvPr/>
        </p:nvPicPr>
        <p:blipFill>
          <a:blip r:embed="rId8">
            <a:alphaModFix/>
          </a:blip>
          <a:stretch>
            <a:fillRect/>
          </a:stretch>
        </p:blipFill>
        <p:spPr>
          <a:xfrm>
            <a:off x="7834726" y="3549907"/>
            <a:ext cx="281975" cy="2415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07"/>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07"/>
          <p:cNvSpPr txBox="1"/>
          <p:nvPr/>
        </p:nvSpPr>
        <p:spPr>
          <a:xfrm>
            <a:off x="2653500" y="153250"/>
            <a:ext cx="6264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Utilizando File Storage en nuestro servidor.</a:t>
            </a:r>
            <a:endParaRPr sz="4000" b="1" i="0" u="none" strike="noStrike" cap="none">
              <a:solidFill>
                <a:schemeClr val="dk1"/>
              </a:solidFill>
              <a:latin typeface="DM Sans"/>
              <a:ea typeface="DM Sans"/>
              <a:cs typeface="DM Sans"/>
              <a:sym typeface="DM Sans"/>
            </a:endParaRPr>
          </a:p>
        </p:txBody>
      </p:sp>
      <p:sp>
        <p:nvSpPr>
          <p:cNvPr id="494" name="Google Shape;494;p107"/>
          <p:cNvSpPr txBox="1"/>
          <p:nvPr/>
        </p:nvSpPr>
        <p:spPr>
          <a:xfrm>
            <a:off x="5139221" y="1743513"/>
            <a:ext cx="3822900" cy="600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Partiremos de hacer la instalación habitual con npm con el comando: </a:t>
            </a:r>
            <a:endParaRPr sz="1350">
              <a:latin typeface="DM Sans"/>
              <a:ea typeface="DM Sans"/>
              <a:cs typeface="DM Sans"/>
              <a:sym typeface="DM Sans"/>
            </a:endParaRPr>
          </a:p>
        </p:txBody>
      </p:sp>
      <p:pic>
        <p:nvPicPr>
          <p:cNvPr id="495" name="Google Shape;495;p107"/>
          <p:cNvPicPr preferRelativeResize="0"/>
          <p:nvPr/>
        </p:nvPicPr>
        <p:blipFill>
          <a:blip r:embed="rId3">
            <a:alphaModFix/>
          </a:blip>
          <a:stretch>
            <a:fillRect/>
          </a:stretch>
        </p:blipFill>
        <p:spPr>
          <a:xfrm>
            <a:off x="5819113" y="2406750"/>
            <a:ext cx="3209925" cy="247650"/>
          </a:xfrm>
          <a:prstGeom prst="rect">
            <a:avLst/>
          </a:prstGeom>
          <a:noFill/>
          <a:ln>
            <a:noFill/>
          </a:ln>
        </p:spPr>
      </p:pic>
      <p:sp>
        <p:nvSpPr>
          <p:cNvPr id="496" name="Google Shape;496;p107"/>
          <p:cNvSpPr txBox="1"/>
          <p:nvPr/>
        </p:nvSpPr>
        <p:spPr>
          <a:xfrm>
            <a:off x="5206146" y="2909275"/>
            <a:ext cx="3822900" cy="10158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Posteriormente, inicializamos el fileStore como lo indica la imagen, esto utilizando los tres argumentos principales:</a:t>
            </a:r>
            <a:endParaRPr sz="1350">
              <a:latin typeface="DM Sans"/>
              <a:ea typeface="DM Sans"/>
              <a:cs typeface="DM Sans"/>
              <a:sym typeface="DM Sans"/>
            </a:endParaRPr>
          </a:p>
          <a:p>
            <a:pPr marL="0" marR="0" lvl="0" indent="0" algn="r"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path, ttl, retires</a:t>
            </a:r>
            <a:r>
              <a:rPr lang="es" sz="1350">
                <a:latin typeface="DM Sans"/>
                <a:ea typeface="DM Sans"/>
                <a:cs typeface="DM Sans"/>
                <a:sym typeface="DM Sans"/>
              </a:rPr>
              <a:t>.  </a:t>
            </a:r>
            <a:endParaRPr sz="1350">
              <a:latin typeface="DM Sans"/>
              <a:ea typeface="DM Sans"/>
              <a:cs typeface="DM Sans"/>
              <a:sym typeface="DM Sans"/>
            </a:endParaRPr>
          </a:p>
        </p:txBody>
      </p:sp>
      <p:pic>
        <p:nvPicPr>
          <p:cNvPr id="497" name="Google Shape;497;p107"/>
          <p:cNvPicPr preferRelativeResize="0"/>
          <p:nvPr/>
        </p:nvPicPr>
        <p:blipFill>
          <a:blip r:embed="rId4">
            <a:alphaModFix/>
          </a:blip>
          <a:stretch>
            <a:fillRect/>
          </a:stretch>
        </p:blipFill>
        <p:spPr>
          <a:xfrm>
            <a:off x="249025" y="1691625"/>
            <a:ext cx="4759525" cy="2322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108"/>
          <p:cNvPicPr preferRelativeResize="0"/>
          <p:nvPr/>
        </p:nvPicPr>
        <p:blipFill>
          <a:blip r:embed="rId3">
            <a:alphaModFix/>
          </a:blip>
          <a:stretch>
            <a:fillRect/>
          </a:stretch>
        </p:blipFill>
        <p:spPr>
          <a:xfrm>
            <a:off x="834025" y="920250"/>
            <a:ext cx="7475950" cy="3725300"/>
          </a:xfrm>
          <a:prstGeom prst="rect">
            <a:avLst/>
          </a:prstGeom>
          <a:noFill/>
          <a:ln>
            <a:noFill/>
          </a:ln>
        </p:spPr>
      </p:pic>
      <p:sp>
        <p:nvSpPr>
          <p:cNvPr id="503" name="Google Shape;503;p108"/>
          <p:cNvSpPr txBox="1"/>
          <p:nvPr/>
        </p:nvSpPr>
        <p:spPr>
          <a:xfrm>
            <a:off x="289350" y="-64950"/>
            <a:ext cx="85653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600" b="1">
                <a:latin typeface="DM Sans"/>
                <a:ea typeface="DM Sans"/>
                <a:cs typeface="DM Sans"/>
                <a:sym typeface="DM Sans"/>
              </a:rPr>
              <a:t>Al final, se generará un archivo con la información indicada</a:t>
            </a:r>
            <a:endParaRPr sz="2600" b="1">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9"/>
          <p:cNvSpPr/>
          <p:nvPr/>
        </p:nvSpPr>
        <p:spPr>
          <a:xfrm>
            <a:off x="647400" y="1416550"/>
            <a:ext cx="7849200" cy="3090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09"/>
          <p:cNvSpPr txBox="1"/>
          <p:nvPr/>
        </p:nvSpPr>
        <p:spPr>
          <a:xfrm>
            <a:off x="294150" y="524900"/>
            <a:ext cx="8555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4000" b="1">
                <a:solidFill>
                  <a:schemeClr val="lt1"/>
                </a:solidFill>
                <a:latin typeface="DM Sans"/>
                <a:ea typeface="DM Sans"/>
                <a:cs typeface="DM Sans"/>
                <a:sym typeface="DM Sans"/>
              </a:rPr>
              <a:t>A considerar</a:t>
            </a:r>
            <a:endParaRPr sz="4000" b="1" i="0" u="none" strike="noStrike" cap="none">
              <a:solidFill>
                <a:schemeClr val="lt1"/>
              </a:solidFill>
              <a:latin typeface="DM Sans"/>
              <a:ea typeface="DM Sans"/>
              <a:cs typeface="DM Sans"/>
              <a:sym typeface="DM Sans"/>
            </a:endParaRPr>
          </a:p>
        </p:txBody>
      </p:sp>
      <p:sp>
        <p:nvSpPr>
          <p:cNvPr id="510" name="Google Shape;510;p109"/>
          <p:cNvSpPr txBox="1"/>
          <p:nvPr/>
        </p:nvSpPr>
        <p:spPr>
          <a:xfrm>
            <a:off x="828025" y="2021100"/>
            <a:ext cx="4630500" cy="24705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Aun cuando reiniciemos el servidor, la sesión persistirá en el tiempo indicado</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Cuando llegue a expirar una sesión, el servidor generará un nuevo archivo con la consulta, indicando el nuevo sessionId.</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Los archivos viejos no se limpian automáticamente, quedan en un cementerio de registros, lo cual puede generar complicaciones futuras.</a:t>
            </a:r>
            <a:endParaRPr sz="1350">
              <a:latin typeface="DM Sans"/>
              <a:ea typeface="DM Sans"/>
              <a:cs typeface="DM Sans"/>
              <a:sym typeface="DM Sans"/>
            </a:endParaRPr>
          </a:p>
        </p:txBody>
      </p:sp>
      <p:sp>
        <p:nvSpPr>
          <p:cNvPr id="511" name="Google Shape;511;p109"/>
          <p:cNvSpPr txBox="1"/>
          <p:nvPr/>
        </p:nvSpPr>
        <p:spPr>
          <a:xfrm>
            <a:off x="875350" y="1547600"/>
            <a:ext cx="603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b="1">
                <a:latin typeface="DM Sans"/>
                <a:ea typeface="DM Sans"/>
                <a:cs typeface="DM Sans"/>
                <a:sym typeface="DM Sans"/>
              </a:rPr>
              <a:t>Utilizando File Storage podemos notar que: </a:t>
            </a:r>
            <a:endParaRPr sz="1400" b="1" i="0" u="none" strike="noStrike" cap="none">
              <a:solidFill>
                <a:srgbClr val="000000"/>
              </a:solidFill>
              <a:latin typeface="DM Sans"/>
              <a:ea typeface="DM Sans"/>
              <a:cs typeface="DM Sans"/>
              <a:sym typeface="DM Sans"/>
            </a:endParaRPr>
          </a:p>
        </p:txBody>
      </p:sp>
      <p:pic>
        <p:nvPicPr>
          <p:cNvPr id="512" name="Google Shape;512;p109"/>
          <p:cNvPicPr preferRelativeResize="0"/>
          <p:nvPr/>
        </p:nvPicPr>
        <p:blipFill rotWithShape="1">
          <a:blip r:embed="rId3">
            <a:alphaModFix/>
          </a:blip>
          <a:srcRect l="18827" r="15594"/>
          <a:stretch/>
        </p:blipFill>
        <p:spPr>
          <a:xfrm>
            <a:off x="5458525" y="2037200"/>
            <a:ext cx="2694200" cy="184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10"/>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Session Storage con Mongo Atlas</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94"/>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4"/>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302" name="Google Shape;302;p94"/>
          <p:cNvSpPr txBox="1"/>
          <p:nvPr/>
        </p:nvSpPr>
        <p:spPr>
          <a:xfrm>
            <a:off x="3493675" y="2574975"/>
            <a:ext cx="2569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303" name="Google Shape;303;p94"/>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111"/>
          <p:cNvSpPr txBox="1"/>
          <p:nvPr/>
        </p:nvSpPr>
        <p:spPr>
          <a:xfrm>
            <a:off x="292525" y="139475"/>
            <a:ext cx="5508000" cy="1209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700" b="1">
                <a:solidFill>
                  <a:schemeClr val="dk1"/>
                </a:solidFill>
                <a:latin typeface="DM Sans"/>
                <a:ea typeface="DM Sans"/>
                <a:cs typeface="DM Sans"/>
                <a:sym typeface="DM Sans"/>
              </a:rPr>
              <a:t>El siguiente paso para guardar sesiones</a:t>
            </a:r>
            <a:endParaRPr sz="3700" b="1" i="0" u="none" strike="noStrike" cap="none">
              <a:solidFill>
                <a:schemeClr val="dk1"/>
              </a:solidFill>
              <a:latin typeface="DM Sans"/>
              <a:ea typeface="DM Sans"/>
              <a:cs typeface="DM Sans"/>
              <a:sym typeface="DM Sans"/>
            </a:endParaRPr>
          </a:p>
        </p:txBody>
      </p:sp>
      <p:sp>
        <p:nvSpPr>
          <p:cNvPr id="523" name="Google Shape;523;p111"/>
          <p:cNvSpPr txBox="1"/>
          <p:nvPr/>
        </p:nvSpPr>
        <p:spPr>
          <a:xfrm>
            <a:off x="348300" y="1744750"/>
            <a:ext cx="53082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¡Seguro ya lo habías pensado! Si FileSystem terminará generando conflictos, ¿podría solucionarse con bases de datos? La respuesta es: sí, ¡y en qué forma!</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Session puede trabajar de la mano de MongoDB para poder guardar una sesión en una base de datos, esto permitirá que las sesiones tengan una gestión más limpia, además de poder contar con autoeliminación de sesiones expiradas. </a:t>
            </a:r>
            <a:endParaRPr sz="1300">
              <a:latin typeface="DM Sans"/>
              <a:ea typeface="DM Sans"/>
              <a:cs typeface="DM Sans"/>
              <a:sym typeface="DM Sans"/>
            </a:endParaRPr>
          </a:p>
        </p:txBody>
      </p:sp>
      <p:pic>
        <p:nvPicPr>
          <p:cNvPr id="524" name="Google Shape;524;p111"/>
          <p:cNvPicPr preferRelativeResize="0"/>
          <p:nvPr/>
        </p:nvPicPr>
        <p:blipFill>
          <a:blip r:embed="rId3">
            <a:alphaModFix/>
          </a:blip>
          <a:stretch>
            <a:fillRect/>
          </a:stretch>
        </p:blipFill>
        <p:spPr>
          <a:xfrm>
            <a:off x="5724325" y="1693625"/>
            <a:ext cx="3182700" cy="2124452"/>
          </a:xfrm>
          <a:prstGeom prst="rect">
            <a:avLst/>
          </a:prstGeom>
          <a:noFill/>
          <a:ln>
            <a:noFill/>
          </a:ln>
        </p:spPr>
      </p:pic>
      <p:pic>
        <p:nvPicPr>
          <p:cNvPr id="525" name="Google Shape;525;p111"/>
          <p:cNvPicPr preferRelativeResize="0"/>
          <p:nvPr/>
        </p:nvPicPr>
        <p:blipFill>
          <a:blip r:embed="rId4">
            <a:alphaModFix/>
          </a:blip>
          <a:stretch>
            <a:fillRect/>
          </a:stretch>
        </p:blipFill>
        <p:spPr>
          <a:xfrm>
            <a:off x="5724325" y="2649950"/>
            <a:ext cx="690000" cy="690000"/>
          </a:xfrm>
          <a:prstGeom prst="rect">
            <a:avLst/>
          </a:prstGeom>
          <a:noFill/>
          <a:ln>
            <a:noFill/>
          </a:ln>
        </p:spPr>
      </p:pic>
      <p:pic>
        <p:nvPicPr>
          <p:cNvPr id="526" name="Google Shape;526;p111"/>
          <p:cNvPicPr preferRelativeResize="0"/>
          <p:nvPr/>
        </p:nvPicPr>
        <p:blipFill>
          <a:blip r:embed="rId4">
            <a:alphaModFix/>
          </a:blip>
          <a:stretch>
            <a:fillRect/>
          </a:stretch>
        </p:blipFill>
        <p:spPr>
          <a:xfrm>
            <a:off x="6324513" y="2649950"/>
            <a:ext cx="690000" cy="690000"/>
          </a:xfrm>
          <a:prstGeom prst="rect">
            <a:avLst/>
          </a:prstGeom>
          <a:noFill/>
          <a:ln>
            <a:noFill/>
          </a:ln>
        </p:spPr>
      </p:pic>
      <p:pic>
        <p:nvPicPr>
          <p:cNvPr id="527" name="Google Shape;527;p111"/>
          <p:cNvPicPr preferRelativeResize="0"/>
          <p:nvPr/>
        </p:nvPicPr>
        <p:blipFill>
          <a:blip r:embed="rId4">
            <a:alphaModFix/>
          </a:blip>
          <a:stretch>
            <a:fillRect/>
          </a:stretch>
        </p:blipFill>
        <p:spPr>
          <a:xfrm>
            <a:off x="6095950" y="2036950"/>
            <a:ext cx="690000" cy="690000"/>
          </a:xfrm>
          <a:prstGeom prst="rect">
            <a:avLst/>
          </a:prstGeom>
          <a:noFill/>
          <a:ln>
            <a:noFill/>
          </a:ln>
        </p:spPr>
      </p:pic>
      <p:pic>
        <p:nvPicPr>
          <p:cNvPr id="528" name="Google Shape;528;p111"/>
          <p:cNvPicPr preferRelativeResize="0"/>
          <p:nvPr/>
        </p:nvPicPr>
        <p:blipFill>
          <a:blip r:embed="rId4">
            <a:alphaModFix/>
          </a:blip>
          <a:stretch>
            <a:fillRect/>
          </a:stretch>
        </p:blipFill>
        <p:spPr>
          <a:xfrm>
            <a:off x="7114275" y="2308250"/>
            <a:ext cx="418699" cy="418701"/>
          </a:xfrm>
          <a:prstGeom prst="rect">
            <a:avLst/>
          </a:prstGeom>
          <a:noFill/>
          <a:ln>
            <a:noFill/>
          </a:ln>
        </p:spPr>
      </p:pic>
      <p:pic>
        <p:nvPicPr>
          <p:cNvPr id="529" name="Google Shape;529;p111"/>
          <p:cNvPicPr preferRelativeResize="0"/>
          <p:nvPr/>
        </p:nvPicPr>
        <p:blipFill>
          <a:blip r:embed="rId4">
            <a:alphaModFix/>
          </a:blip>
          <a:stretch>
            <a:fillRect/>
          </a:stretch>
        </p:blipFill>
        <p:spPr>
          <a:xfrm>
            <a:off x="8029525" y="1932700"/>
            <a:ext cx="690000" cy="690000"/>
          </a:xfrm>
          <a:prstGeom prst="rect">
            <a:avLst/>
          </a:prstGeom>
          <a:noFill/>
          <a:ln>
            <a:noFill/>
          </a:ln>
        </p:spPr>
      </p:pic>
      <p:pic>
        <p:nvPicPr>
          <p:cNvPr id="530" name="Google Shape;530;p111"/>
          <p:cNvPicPr preferRelativeResize="0"/>
          <p:nvPr/>
        </p:nvPicPr>
        <p:blipFill>
          <a:blip r:embed="rId4">
            <a:alphaModFix/>
          </a:blip>
          <a:stretch>
            <a:fillRect/>
          </a:stretch>
        </p:blipFill>
        <p:spPr>
          <a:xfrm>
            <a:off x="8322725" y="2622700"/>
            <a:ext cx="690000" cy="690000"/>
          </a:xfrm>
          <a:prstGeom prst="rect">
            <a:avLst/>
          </a:prstGeom>
          <a:noFill/>
          <a:ln>
            <a:noFill/>
          </a:ln>
        </p:spPr>
      </p:pic>
      <p:pic>
        <p:nvPicPr>
          <p:cNvPr id="531" name="Google Shape;531;p111"/>
          <p:cNvPicPr preferRelativeResize="0"/>
          <p:nvPr/>
        </p:nvPicPr>
        <p:blipFill>
          <a:blip r:embed="rId4">
            <a:alphaModFix/>
          </a:blip>
          <a:stretch>
            <a:fillRect/>
          </a:stretch>
        </p:blipFill>
        <p:spPr>
          <a:xfrm>
            <a:off x="7632725" y="2622700"/>
            <a:ext cx="690000" cy="69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12"/>
          <p:cNvSpPr txBox="1"/>
          <p:nvPr/>
        </p:nvSpPr>
        <p:spPr>
          <a:xfrm>
            <a:off x="457725" y="254300"/>
            <a:ext cx="5269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Database storage</a:t>
            </a:r>
            <a:endParaRPr sz="4000" b="1" i="0" u="none" strike="noStrike" cap="none">
              <a:solidFill>
                <a:schemeClr val="dk1"/>
              </a:solidFill>
              <a:latin typeface="DM Sans"/>
              <a:ea typeface="DM Sans"/>
              <a:cs typeface="DM Sans"/>
              <a:sym typeface="DM Sans"/>
            </a:endParaRPr>
          </a:p>
        </p:txBody>
      </p:sp>
      <p:pic>
        <p:nvPicPr>
          <p:cNvPr id="537" name="Google Shape;537;p112"/>
          <p:cNvPicPr preferRelativeResize="0"/>
          <p:nvPr/>
        </p:nvPicPr>
        <p:blipFill>
          <a:blip r:embed="rId3">
            <a:alphaModFix/>
          </a:blip>
          <a:stretch>
            <a:fillRect/>
          </a:stretch>
        </p:blipFill>
        <p:spPr>
          <a:xfrm>
            <a:off x="476081" y="2103986"/>
            <a:ext cx="556740" cy="869622"/>
          </a:xfrm>
          <a:prstGeom prst="rect">
            <a:avLst/>
          </a:prstGeom>
          <a:noFill/>
          <a:ln>
            <a:noFill/>
          </a:ln>
        </p:spPr>
      </p:pic>
      <p:sp>
        <p:nvSpPr>
          <p:cNvPr id="538" name="Google Shape;538;p112"/>
          <p:cNvSpPr txBox="1"/>
          <p:nvPr/>
        </p:nvSpPr>
        <p:spPr>
          <a:xfrm>
            <a:off x="10650" y="1728050"/>
            <a:ext cx="13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Servidor</a:t>
            </a:r>
            <a:endParaRPr>
              <a:latin typeface="DM Sans"/>
              <a:ea typeface="DM Sans"/>
              <a:cs typeface="DM Sans"/>
              <a:sym typeface="DM Sans"/>
            </a:endParaRPr>
          </a:p>
        </p:txBody>
      </p:sp>
      <p:sp>
        <p:nvSpPr>
          <p:cNvPr id="539" name="Google Shape;539;p112"/>
          <p:cNvSpPr txBox="1"/>
          <p:nvPr/>
        </p:nvSpPr>
        <p:spPr>
          <a:xfrm>
            <a:off x="10650" y="2997082"/>
            <a:ext cx="13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Sessions</a:t>
            </a:r>
            <a:endParaRPr>
              <a:latin typeface="DM Sans"/>
              <a:ea typeface="DM Sans"/>
              <a:cs typeface="DM Sans"/>
              <a:sym typeface="DM Sans"/>
            </a:endParaRPr>
          </a:p>
        </p:txBody>
      </p:sp>
      <p:pic>
        <p:nvPicPr>
          <p:cNvPr id="540" name="Google Shape;540;p112"/>
          <p:cNvPicPr preferRelativeResize="0"/>
          <p:nvPr/>
        </p:nvPicPr>
        <p:blipFill>
          <a:blip r:embed="rId3">
            <a:alphaModFix/>
          </a:blip>
          <a:stretch>
            <a:fillRect/>
          </a:stretch>
        </p:blipFill>
        <p:spPr>
          <a:xfrm>
            <a:off x="4572009" y="2136948"/>
            <a:ext cx="556740" cy="869622"/>
          </a:xfrm>
          <a:prstGeom prst="rect">
            <a:avLst/>
          </a:prstGeom>
          <a:noFill/>
          <a:ln w="9525" cap="flat" cmpd="sng">
            <a:solidFill>
              <a:srgbClr val="DCDCDC"/>
            </a:solidFill>
            <a:prstDash val="solid"/>
            <a:round/>
            <a:headEnd type="none" w="sm" len="sm"/>
            <a:tailEnd type="none" w="sm" len="sm"/>
          </a:ln>
        </p:spPr>
      </p:pic>
      <p:pic>
        <p:nvPicPr>
          <p:cNvPr id="541" name="Google Shape;541;p112"/>
          <p:cNvPicPr preferRelativeResize="0"/>
          <p:nvPr/>
        </p:nvPicPr>
        <p:blipFill>
          <a:blip r:embed="rId4">
            <a:alphaModFix/>
          </a:blip>
          <a:stretch>
            <a:fillRect/>
          </a:stretch>
        </p:blipFill>
        <p:spPr>
          <a:xfrm>
            <a:off x="1122161" y="2345324"/>
            <a:ext cx="704875" cy="452850"/>
          </a:xfrm>
          <a:prstGeom prst="rect">
            <a:avLst/>
          </a:prstGeom>
          <a:noFill/>
          <a:ln>
            <a:noFill/>
          </a:ln>
        </p:spPr>
      </p:pic>
      <p:sp>
        <p:nvSpPr>
          <p:cNvPr id="542" name="Google Shape;542;p112"/>
          <p:cNvSpPr txBox="1"/>
          <p:nvPr/>
        </p:nvSpPr>
        <p:spPr>
          <a:xfrm>
            <a:off x="4192826" y="1589600"/>
            <a:ext cx="1854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Servidor muere por un momento</a:t>
            </a:r>
            <a:endParaRPr sz="1000">
              <a:latin typeface="DM Sans"/>
              <a:ea typeface="DM Sans"/>
              <a:cs typeface="DM Sans"/>
              <a:sym typeface="DM Sans"/>
            </a:endParaRPr>
          </a:p>
        </p:txBody>
      </p:sp>
      <p:sp>
        <p:nvSpPr>
          <p:cNvPr id="543" name="Google Shape;543;p112"/>
          <p:cNvSpPr/>
          <p:nvPr/>
        </p:nvSpPr>
        <p:spPr>
          <a:xfrm>
            <a:off x="4647653" y="2343648"/>
            <a:ext cx="321000" cy="30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2"/>
          <p:cNvSpPr/>
          <p:nvPr/>
        </p:nvSpPr>
        <p:spPr>
          <a:xfrm>
            <a:off x="536562" y="2312360"/>
            <a:ext cx="321000" cy="30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5" name="Google Shape;545;p112"/>
          <p:cNvPicPr preferRelativeResize="0"/>
          <p:nvPr/>
        </p:nvPicPr>
        <p:blipFill>
          <a:blip r:embed="rId5">
            <a:alphaModFix/>
          </a:blip>
          <a:stretch>
            <a:fillRect/>
          </a:stretch>
        </p:blipFill>
        <p:spPr>
          <a:xfrm>
            <a:off x="4572009" y="2311147"/>
            <a:ext cx="215190" cy="184329"/>
          </a:xfrm>
          <a:prstGeom prst="rect">
            <a:avLst/>
          </a:prstGeom>
          <a:noFill/>
          <a:ln w="9525" cap="flat" cmpd="sng">
            <a:solidFill>
              <a:srgbClr val="CCCCCC"/>
            </a:solidFill>
            <a:prstDash val="solid"/>
            <a:round/>
            <a:headEnd type="none" w="sm" len="sm"/>
            <a:tailEnd type="none" w="sm" len="sm"/>
          </a:ln>
        </p:spPr>
      </p:pic>
      <p:pic>
        <p:nvPicPr>
          <p:cNvPr id="546" name="Google Shape;546;p112"/>
          <p:cNvPicPr preferRelativeResize="0"/>
          <p:nvPr/>
        </p:nvPicPr>
        <p:blipFill>
          <a:blip r:embed="rId5">
            <a:alphaModFix/>
          </a:blip>
          <a:stretch>
            <a:fillRect/>
          </a:stretch>
        </p:blipFill>
        <p:spPr>
          <a:xfrm>
            <a:off x="4836618" y="2311147"/>
            <a:ext cx="215190" cy="184329"/>
          </a:xfrm>
          <a:prstGeom prst="rect">
            <a:avLst/>
          </a:prstGeom>
          <a:noFill/>
          <a:ln w="9525" cap="flat" cmpd="sng">
            <a:solidFill>
              <a:srgbClr val="CCCCCC"/>
            </a:solidFill>
            <a:prstDash val="solid"/>
            <a:round/>
            <a:headEnd type="none" w="sm" len="sm"/>
            <a:tailEnd type="none" w="sm" len="sm"/>
          </a:ln>
        </p:spPr>
      </p:pic>
      <p:pic>
        <p:nvPicPr>
          <p:cNvPr id="547" name="Google Shape;547;p112"/>
          <p:cNvPicPr preferRelativeResize="0"/>
          <p:nvPr/>
        </p:nvPicPr>
        <p:blipFill rotWithShape="1">
          <a:blip r:embed="rId6">
            <a:alphaModFix/>
          </a:blip>
          <a:srcRect r="862"/>
          <a:stretch/>
        </p:blipFill>
        <p:spPr>
          <a:xfrm>
            <a:off x="4615942" y="2549407"/>
            <a:ext cx="384460" cy="150133"/>
          </a:xfrm>
          <a:prstGeom prst="rect">
            <a:avLst/>
          </a:prstGeom>
          <a:noFill/>
          <a:ln>
            <a:noFill/>
          </a:ln>
        </p:spPr>
      </p:pic>
      <p:pic>
        <p:nvPicPr>
          <p:cNvPr id="548" name="Google Shape;548;p112"/>
          <p:cNvPicPr preferRelativeResize="0"/>
          <p:nvPr/>
        </p:nvPicPr>
        <p:blipFill>
          <a:blip r:embed="rId4">
            <a:alphaModFix/>
          </a:blip>
          <a:stretch>
            <a:fillRect/>
          </a:stretch>
        </p:blipFill>
        <p:spPr>
          <a:xfrm>
            <a:off x="3455250" y="2443750"/>
            <a:ext cx="696100" cy="452850"/>
          </a:xfrm>
          <a:prstGeom prst="rect">
            <a:avLst/>
          </a:prstGeom>
          <a:noFill/>
          <a:ln>
            <a:noFill/>
          </a:ln>
        </p:spPr>
      </p:pic>
      <p:sp>
        <p:nvSpPr>
          <p:cNvPr id="549" name="Google Shape;549;p112"/>
          <p:cNvSpPr txBox="1"/>
          <p:nvPr/>
        </p:nvSpPr>
        <p:spPr>
          <a:xfrm>
            <a:off x="1532953" y="1681850"/>
            <a:ext cx="259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Servidor guarda las sesiones en una única base de datos</a:t>
            </a:r>
            <a:endParaRPr sz="1000">
              <a:latin typeface="DM Sans"/>
              <a:ea typeface="DM Sans"/>
              <a:cs typeface="DM Sans"/>
              <a:sym typeface="DM Sans"/>
            </a:endParaRPr>
          </a:p>
        </p:txBody>
      </p:sp>
      <p:sp>
        <p:nvSpPr>
          <p:cNvPr id="550" name="Google Shape;550;p112"/>
          <p:cNvSpPr txBox="1"/>
          <p:nvPr/>
        </p:nvSpPr>
        <p:spPr>
          <a:xfrm>
            <a:off x="3700400" y="3092588"/>
            <a:ext cx="2591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La base de datos ni siquiera se entera.</a:t>
            </a:r>
            <a:endParaRPr sz="1000">
              <a:latin typeface="DM Sans"/>
              <a:ea typeface="DM Sans"/>
              <a:cs typeface="DM Sans"/>
              <a:sym typeface="DM Sans"/>
            </a:endParaRPr>
          </a:p>
        </p:txBody>
      </p:sp>
      <p:pic>
        <p:nvPicPr>
          <p:cNvPr id="551" name="Google Shape;551;p112"/>
          <p:cNvPicPr preferRelativeResize="0"/>
          <p:nvPr/>
        </p:nvPicPr>
        <p:blipFill>
          <a:blip r:embed="rId3">
            <a:alphaModFix/>
          </a:blip>
          <a:stretch>
            <a:fillRect/>
          </a:stretch>
        </p:blipFill>
        <p:spPr>
          <a:xfrm>
            <a:off x="2408200" y="2103986"/>
            <a:ext cx="556740" cy="869622"/>
          </a:xfrm>
          <a:prstGeom prst="rect">
            <a:avLst/>
          </a:prstGeom>
          <a:noFill/>
          <a:ln>
            <a:noFill/>
          </a:ln>
        </p:spPr>
      </p:pic>
      <p:sp>
        <p:nvSpPr>
          <p:cNvPr id="552" name="Google Shape;552;p112"/>
          <p:cNvSpPr/>
          <p:nvPr/>
        </p:nvSpPr>
        <p:spPr>
          <a:xfrm>
            <a:off x="2477557" y="2278185"/>
            <a:ext cx="321000" cy="30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3" name="Google Shape;553;p112"/>
          <p:cNvPicPr preferRelativeResize="0"/>
          <p:nvPr/>
        </p:nvPicPr>
        <p:blipFill>
          <a:blip r:embed="rId3">
            <a:alphaModFix/>
          </a:blip>
          <a:stretch>
            <a:fillRect/>
          </a:stretch>
        </p:blipFill>
        <p:spPr>
          <a:xfrm>
            <a:off x="7217531" y="2136961"/>
            <a:ext cx="556740" cy="869622"/>
          </a:xfrm>
          <a:prstGeom prst="rect">
            <a:avLst/>
          </a:prstGeom>
          <a:noFill/>
          <a:ln>
            <a:noFill/>
          </a:ln>
        </p:spPr>
      </p:pic>
      <p:sp>
        <p:nvSpPr>
          <p:cNvPr id="554" name="Google Shape;554;p112"/>
          <p:cNvSpPr/>
          <p:nvPr/>
        </p:nvSpPr>
        <p:spPr>
          <a:xfrm>
            <a:off x="7278012" y="2345347"/>
            <a:ext cx="321000" cy="30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5" name="Google Shape;555;p112"/>
          <p:cNvPicPr preferRelativeResize="0"/>
          <p:nvPr/>
        </p:nvPicPr>
        <p:blipFill>
          <a:blip r:embed="rId7">
            <a:alphaModFix/>
          </a:blip>
          <a:stretch>
            <a:fillRect/>
          </a:stretch>
        </p:blipFill>
        <p:spPr>
          <a:xfrm>
            <a:off x="63588" y="3491349"/>
            <a:ext cx="528748" cy="452850"/>
          </a:xfrm>
          <a:prstGeom prst="rect">
            <a:avLst/>
          </a:prstGeom>
          <a:noFill/>
          <a:ln>
            <a:noFill/>
          </a:ln>
        </p:spPr>
      </p:pic>
      <p:pic>
        <p:nvPicPr>
          <p:cNvPr id="556" name="Google Shape;556;p112"/>
          <p:cNvPicPr preferRelativeResize="0"/>
          <p:nvPr/>
        </p:nvPicPr>
        <p:blipFill>
          <a:blip r:embed="rId7">
            <a:alphaModFix/>
          </a:blip>
          <a:stretch>
            <a:fillRect/>
          </a:stretch>
        </p:blipFill>
        <p:spPr>
          <a:xfrm>
            <a:off x="443901" y="3450224"/>
            <a:ext cx="528748" cy="452850"/>
          </a:xfrm>
          <a:prstGeom prst="rect">
            <a:avLst/>
          </a:prstGeom>
          <a:noFill/>
          <a:ln>
            <a:noFill/>
          </a:ln>
        </p:spPr>
      </p:pic>
      <p:pic>
        <p:nvPicPr>
          <p:cNvPr id="557" name="Google Shape;557;p112"/>
          <p:cNvPicPr preferRelativeResize="0"/>
          <p:nvPr/>
        </p:nvPicPr>
        <p:blipFill>
          <a:blip r:embed="rId7">
            <a:alphaModFix/>
          </a:blip>
          <a:stretch>
            <a:fillRect/>
          </a:stretch>
        </p:blipFill>
        <p:spPr>
          <a:xfrm>
            <a:off x="765738" y="3443774"/>
            <a:ext cx="528748" cy="452850"/>
          </a:xfrm>
          <a:prstGeom prst="rect">
            <a:avLst/>
          </a:prstGeom>
          <a:noFill/>
          <a:ln>
            <a:noFill/>
          </a:ln>
        </p:spPr>
      </p:pic>
      <p:pic>
        <p:nvPicPr>
          <p:cNvPr id="558" name="Google Shape;558;p112"/>
          <p:cNvPicPr preferRelativeResize="0"/>
          <p:nvPr/>
        </p:nvPicPr>
        <p:blipFill>
          <a:blip r:embed="rId7">
            <a:alphaModFix/>
          </a:blip>
          <a:stretch>
            <a:fillRect/>
          </a:stretch>
        </p:blipFill>
        <p:spPr>
          <a:xfrm>
            <a:off x="1182888" y="3443774"/>
            <a:ext cx="528748" cy="452850"/>
          </a:xfrm>
          <a:prstGeom prst="rect">
            <a:avLst/>
          </a:prstGeom>
          <a:noFill/>
          <a:ln>
            <a:noFill/>
          </a:ln>
        </p:spPr>
      </p:pic>
      <p:pic>
        <p:nvPicPr>
          <p:cNvPr id="559" name="Google Shape;559;p112"/>
          <p:cNvPicPr preferRelativeResize="0"/>
          <p:nvPr/>
        </p:nvPicPr>
        <p:blipFill>
          <a:blip r:embed="rId4">
            <a:alphaModFix/>
          </a:blip>
          <a:stretch>
            <a:fillRect/>
          </a:stretch>
        </p:blipFill>
        <p:spPr>
          <a:xfrm>
            <a:off x="5465000" y="2443750"/>
            <a:ext cx="696100" cy="452850"/>
          </a:xfrm>
          <a:prstGeom prst="rect">
            <a:avLst/>
          </a:prstGeom>
          <a:noFill/>
          <a:ln>
            <a:noFill/>
          </a:ln>
        </p:spPr>
      </p:pic>
      <p:sp>
        <p:nvSpPr>
          <p:cNvPr id="560" name="Google Shape;560;p112"/>
          <p:cNvSpPr txBox="1"/>
          <p:nvPr/>
        </p:nvSpPr>
        <p:spPr>
          <a:xfrm>
            <a:off x="6362350" y="1349850"/>
            <a:ext cx="2478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DM Sans"/>
                <a:ea typeface="DM Sans"/>
                <a:cs typeface="DM Sans"/>
                <a:sym typeface="DM Sans"/>
              </a:rPr>
              <a:t>Servidor vuelve a funcionar, consulta las sessions de la base de datos y el usuario nunca se enteró de la caída.</a:t>
            </a:r>
            <a:endParaRPr sz="1000">
              <a:latin typeface="DM Sans"/>
              <a:ea typeface="DM Sans"/>
              <a:cs typeface="DM Sans"/>
              <a:sym typeface="DM Sans"/>
            </a:endParaRPr>
          </a:p>
        </p:txBody>
      </p:sp>
      <p:pic>
        <p:nvPicPr>
          <p:cNvPr id="561" name="Google Shape;561;p112"/>
          <p:cNvPicPr preferRelativeResize="0"/>
          <p:nvPr/>
        </p:nvPicPr>
        <p:blipFill>
          <a:blip r:embed="rId8">
            <a:alphaModFix/>
          </a:blip>
          <a:stretch>
            <a:fillRect/>
          </a:stretch>
        </p:blipFill>
        <p:spPr>
          <a:xfrm>
            <a:off x="2248806" y="3223388"/>
            <a:ext cx="1094250" cy="1094250"/>
          </a:xfrm>
          <a:prstGeom prst="rect">
            <a:avLst/>
          </a:prstGeom>
          <a:noFill/>
          <a:ln>
            <a:noFill/>
          </a:ln>
        </p:spPr>
      </p:pic>
      <p:pic>
        <p:nvPicPr>
          <p:cNvPr id="562" name="Google Shape;562;p112"/>
          <p:cNvPicPr preferRelativeResize="0"/>
          <p:nvPr/>
        </p:nvPicPr>
        <p:blipFill>
          <a:blip r:embed="rId7">
            <a:alphaModFix/>
          </a:blip>
          <a:stretch>
            <a:fillRect/>
          </a:stretch>
        </p:blipFill>
        <p:spPr>
          <a:xfrm>
            <a:off x="2492393" y="3420587"/>
            <a:ext cx="281964" cy="241500"/>
          </a:xfrm>
          <a:prstGeom prst="rect">
            <a:avLst/>
          </a:prstGeom>
          <a:noFill/>
          <a:ln>
            <a:noFill/>
          </a:ln>
        </p:spPr>
      </p:pic>
      <p:pic>
        <p:nvPicPr>
          <p:cNvPr id="563" name="Google Shape;563;p112"/>
          <p:cNvPicPr preferRelativeResize="0"/>
          <p:nvPr/>
        </p:nvPicPr>
        <p:blipFill>
          <a:blip r:embed="rId7">
            <a:alphaModFix/>
          </a:blip>
          <a:stretch>
            <a:fillRect/>
          </a:stretch>
        </p:blipFill>
        <p:spPr>
          <a:xfrm>
            <a:off x="2644793" y="3572987"/>
            <a:ext cx="281964" cy="241500"/>
          </a:xfrm>
          <a:prstGeom prst="rect">
            <a:avLst/>
          </a:prstGeom>
          <a:noFill/>
          <a:ln>
            <a:noFill/>
          </a:ln>
        </p:spPr>
      </p:pic>
      <p:pic>
        <p:nvPicPr>
          <p:cNvPr id="564" name="Google Shape;564;p112"/>
          <p:cNvPicPr preferRelativeResize="0"/>
          <p:nvPr/>
        </p:nvPicPr>
        <p:blipFill>
          <a:blip r:embed="rId7">
            <a:alphaModFix/>
          </a:blip>
          <a:stretch>
            <a:fillRect/>
          </a:stretch>
        </p:blipFill>
        <p:spPr>
          <a:xfrm>
            <a:off x="2797193" y="3725387"/>
            <a:ext cx="281964" cy="241500"/>
          </a:xfrm>
          <a:prstGeom prst="rect">
            <a:avLst/>
          </a:prstGeom>
          <a:noFill/>
          <a:ln>
            <a:noFill/>
          </a:ln>
        </p:spPr>
      </p:pic>
      <p:pic>
        <p:nvPicPr>
          <p:cNvPr id="565" name="Google Shape;565;p112"/>
          <p:cNvPicPr preferRelativeResize="0"/>
          <p:nvPr/>
        </p:nvPicPr>
        <p:blipFill>
          <a:blip r:embed="rId7">
            <a:alphaModFix/>
          </a:blip>
          <a:stretch>
            <a:fillRect/>
          </a:stretch>
        </p:blipFill>
        <p:spPr>
          <a:xfrm>
            <a:off x="2393343" y="3898387"/>
            <a:ext cx="281964" cy="241500"/>
          </a:xfrm>
          <a:prstGeom prst="rect">
            <a:avLst/>
          </a:prstGeom>
          <a:noFill/>
          <a:ln>
            <a:noFill/>
          </a:ln>
        </p:spPr>
      </p:pic>
      <p:pic>
        <p:nvPicPr>
          <p:cNvPr id="566" name="Google Shape;566;p112"/>
          <p:cNvPicPr preferRelativeResize="0"/>
          <p:nvPr/>
        </p:nvPicPr>
        <p:blipFill>
          <a:blip r:embed="rId7">
            <a:alphaModFix/>
          </a:blip>
          <a:stretch>
            <a:fillRect/>
          </a:stretch>
        </p:blipFill>
        <p:spPr>
          <a:xfrm>
            <a:off x="2859918" y="3476249"/>
            <a:ext cx="281964" cy="241500"/>
          </a:xfrm>
          <a:prstGeom prst="rect">
            <a:avLst/>
          </a:prstGeom>
          <a:noFill/>
          <a:ln>
            <a:noFill/>
          </a:ln>
        </p:spPr>
      </p:pic>
      <p:pic>
        <p:nvPicPr>
          <p:cNvPr id="567" name="Google Shape;567;p112"/>
          <p:cNvPicPr preferRelativeResize="0"/>
          <p:nvPr/>
        </p:nvPicPr>
        <p:blipFill>
          <a:blip r:embed="rId7">
            <a:alphaModFix/>
          </a:blip>
          <a:stretch>
            <a:fillRect/>
          </a:stretch>
        </p:blipFill>
        <p:spPr>
          <a:xfrm>
            <a:off x="2414968" y="3649762"/>
            <a:ext cx="281964" cy="241500"/>
          </a:xfrm>
          <a:prstGeom prst="rect">
            <a:avLst/>
          </a:prstGeom>
          <a:noFill/>
          <a:ln>
            <a:noFill/>
          </a:ln>
        </p:spPr>
      </p:pic>
      <p:pic>
        <p:nvPicPr>
          <p:cNvPr id="568" name="Google Shape;568;p112"/>
          <p:cNvPicPr preferRelativeResize="0"/>
          <p:nvPr/>
        </p:nvPicPr>
        <p:blipFill>
          <a:blip r:embed="rId7">
            <a:alphaModFix/>
          </a:blip>
          <a:stretch>
            <a:fillRect/>
          </a:stretch>
        </p:blipFill>
        <p:spPr>
          <a:xfrm>
            <a:off x="2567368" y="3802162"/>
            <a:ext cx="281964" cy="241500"/>
          </a:xfrm>
          <a:prstGeom prst="rect">
            <a:avLst/>
          </a:prstGeom>
          <a:noFill/>
          <a:ln>
            <a:noFill/>
          </a:ln>
        </p:spPr>
      </p:pic>
      <p:pic>
        <p:nvPicPr>
          <p:cNvPr id="569" name="Google Shape;569;p112"/>
          <p:cNvPicPr preferRelativeResize="0"/>
          <p:nvPr/>
        </p:nvPicPr>
        <p:blipFill>
          <a:blip r:embed="rId7">
            <a:alphaModFix/>
          </a:blip>
          <a:stretch>
            <a:fillRect/>
          </a:stretch>
        </p:blipFill>
        <p:spPr>
          <a:xfrm>
            <a:off x="2719768" y="3954562"/>
            <a:ext cx="281964" cy="241500"/>
          </a:xfrm>
          <a:prstGeom prst="rect">
            <a:avLst/>
          </a:prstGeom>
          <a:noFill/>
          <a:ln>
            <a:noFill/>
          </a:ln>
        </p:spPr>
      </p:pic>
      <p:pic>
        <p:nvPicPr>
          <p:cNvPr id="570" name="Google Shape;570;p112"/>
          <p:cNvPicPr preferRelativeResize="0"/>
          <p:nvPr/>
        </p:nvPicPr>
        <p:blipFill>
          <a:blip r:embed="rId8">
            <a:alphaModFix/>
          </a:blip>
          <a:stretch>
            <a:fillRect/>
          </a:stretch>
        </p:blipFill>
        <p:spPr>
          <a:xfrm>
            <a:off x="4449131" y="3320113"/>
            <a:ext cx="1094250" cy="1094250"/>
          </a:xfrm>
          <a:prstGeom prst="rect">
            <a:avLst/>
          </a:prstGeom>
          <a:noFill/>
          <a:ln>
            <a:noFill/>
          </a:ln>
        </p:spPr>
      </p:pic>
      <p:pic>
        <p:nvPicPr>
          <p:cNvPr id="571" name="Google Shape;571;p112"/>
          <p:cNvPicPr preferRelativeResize="0"/>
          <p:nvPr/>
        </p:nvPicPr>
        <p:blipFill>
          <a:blip r:embed="rId7">
            <a:alphaModFix/>
          </a:blip>
          <a:stretch>
            <a:fillRect/>
          </a:stretch>
        </p:blipFill>
        <p:spPr>
          <a:xfrm>
            <a:off x="4692718" y="3517312"/>
            <a:ext cx="281964" cy="241500"/>
          </a:xfrm>
          <a:prstGeom prst="rect">
            <a:avLst/>
          </a:prstGeom>
          <a:noFill/>
          <a:ln>
            <a:noFill/>
          </a:ln>
        </p:spPr>
      </p:pic>
      <p:pic>
        <p:nvPicPr>
          <p:cNvPr id="572" name="Google Shape;572;p112"/>
          <p:cNvPicPr preferRelativeResize="0"/>
          <p:nvPr/>
        </p:nvPicPr>
        <p:blipFill>
          <a:blip r:embed="rId7">
            <a:alphaModFix/>
          </a:blip>
          <a:stretch>
            <a:fillRect/>
          </a:stretch>
        </p:blipFill>
        <p:spPr>
          <a:xfrm>
            <a:off x="4845118" y="3669712"/>
            <a:ext cx="281964" cy="241500"/>
          </a:xfrm>
          <a:prstGeom prst="rect">
            <a:avLst/>
          </a:prstGeom>
          <a:noFill/>
          <a:ln>
            <a:noFill/>
          </a:ln>
        </p:spPr>
      </p:pic>
      <p:pic>
        <p:nvPicPr>
          <p:cNvPr id="573" name="Google Shape;573;p112"/>
          <p:cNvPicPr preferRelativeResize="0"/>
          <p:nvPr/>
        </p:nvPicPr>
        <p:blipFill>
          <a:blip r:embed="rId7">
            <a:alphaModFix/>
          </a:blip>
          <a:stretch>
            <a:fillRect/>
          </a:stretch>
        </p:blipFill>
        <p:spPr>
          <a:xfrm>
            <a:off x="4997518" y="3822112"/>
            <a:ext cx="281964" cy="241500"/>
          </a:xfrm>
          <a:prstGeom prst="rect">
            <a:avLst/>
          </a:prstGeom>
          <a:noFill/>
          <a:ln>
            <a:noFill/>
          </a:ln>
        </p:spPr>
      </p:pic>
      <p:pic>
        <p:nvPicPr>
          <p:cNvPr id="574" name="Google Shape;574;p112"/>
          <p:cNvPicPr preferRelativeResize="0"/>
          <p:nvPr/>
        </p:nvPicPr>
        <p:blipFill>
          <a:blip r:embed="rId7">
            <a:alphaModFix/>
          </a:blip>
          <a:stretch>
            <a:fillRect/>
          </a:stretch>
        </p:blipFill>
        <p:spPr>
          <a:xfrm>
            <a:off x="4593668" y="3995112"/>
            <a:ext cx="281964" cy="241500"/>
          </a:xfrm>
          <a:prstGeom prst="rect">
            <a:avLst/>
          </a:prstGeom>
          <a:noFill/>
          <a:ln>
            <a:noFill/>
          </a:ln>
        </p:spPr>
      </p:pic>
      <p:pic>
        <p:nvPicPr>
          <p:cNvPr id="575" name="Google Shape;575;p112"/>
          <p:cNvPicPr preferRelativeResize="0"/>
          <p:nvPr/>
        </p:nvPicPr>
        <p:blipFill>
          <a:blip r:embed="rId7">
            <a:alphaModFix/>
          </a:blip>
          <a:stretch>
            <a:fillRect/>
          </a:stretch>
        </p:blipFill>
        <p:spPr>
          <a:xfrm>
            <a:off x="5060243" y="3572974"/>
            <a:ext cx="281964" cy="241500"/>
          </a:xfrm>
          <a:prstGeom prst="rect">
            <a:avLst/>
          </a:prstGeom>
          <a:noFill/>
          <a:ln>
            <a:noFill/>
          </a:ln>
        </p:spPr>
      </p:pic>
      <p:pic>
        <p:nvPicPr>
          <p:cNvPr id="576" name="Google Shape;576;p112"/>
          <p:cNvPicPr preferRelativeResize="0"/>
          <p:nvPr/>
        </p:nvPicPr>
        <p:blipFill>
          <a:blip r:embed="rId7">
            <a:alphaModFix/>
          </a:blip>
          <a:stretch>
            <a:fillRect/>
          </a:stretch>
        </p:blipFill>
        <p:spPr>
          <a:xfrm>
            <a:off x="4615293" y="3746487"/>
            <a:ext cx="281964" cy="241500"/>
          </a:xfrm>
          <a:prstGeom prst="rect">
            <a:avLst/>
          </a:prstGeom>
          <a:noFill/>
          <a:ln>
            <a:noFill/>
          </a:ln>
        </p:spPr>
      </p:pic>
      <p:pic>
        <p:nvPicPr>
          <p:cNvPr id="577" name="Google Shape;577;p112"/>
          <p:cNvPicPr preferRelativeResize="0"/>
          <p:nvPr/>
        </p:nvPicPr>
        <p:blipFill>
          <a:blip r:embed="rId7">
            <a:alphaModFix/>
          </a:blip>
          <a:stretch>
            <a:fillRect/>
          </a:stretch>
        </p:blipFill>
        <p:spPr>
          <a:xfrm>
            <a:off x="4767693" y="3898887"/>
            <a:ext cx="281964" cy="241500"/>
          </a:xfrm>
          <a:prstGeom prst="rect">
            <a:avLst/>
          </a:prstGeom>
          <a:noFill/>
          <a:ln>
            <a:noFill/>
          </a:ln>
        </p:spPr>
      </p:pic>
      <p:pic>
        <p:nvPicPr>
          <p:cNvPr id="578" name="Google Shape;578;p112"/>
          <p:cNvPicPr preferRelativeResize="0"/>
          <p:nvPr/>
        </p:nvPicPr>
        <p:blipFill>
          <a:blip r:embed="rId7">
            <a:alphaModFix/>
          </a:blip>
          <a:stretch>
            <a:fillRect/>
          </a:stretch>
        </p:blipFill>
        <p:spPr>
          <a:xfrm>
            <a:off x="4920093" y="4051287"/>
            <a:ext cx="281964" cy="241500"/>
          </a:xfrm>
          <a:prstGeom prst="rect">
            <a:avLst/>
          </a:prstGeom>
          <a:noFill/>
          <a:ln>
            <a:noFill/>
          </a:ln>
        </p:spPr>
      </p:pic>
      <p:pic>
        <p:nvPicPr>
          <p:cNvPr id="579" name="Google Shape;579;p112"/>
          <p:cNvPicPr preferRelativeResize="0"/>
          <p:nvPr/>
        </p:nvPicPr>
        <p:blipFill>
          <a:blip r:embed="rId8">
            <a:alphaModFix/>
          </a:blip>
          <a:stretch>
            <a:fillRect/>
          </a:stretch>
        </p:blipFill>
        <p:spPr>
          <a:xfrm>
            <a:off x="7065756" y="3223363"/>
            <a:ext cx="1094250" cy="1094250"/>
          </a:xfrm>
          <a:prstGeom prst="rect">
            <a:avLst/>
          </a:prstGeom>
          <a:noFill/>
          <a:ln>
            <a:noFill/>
          </a:ln>
        </p:spPr>
      </p:pic>
      <p:pic>
        <p:nvPicPr>
          <p:cNvPr id="580" name="Google Shape;580;p112"/>
          <p:cNvPicPr preferRelativeResize="0"/>
          <p:nvPr/>
        </p:nvPicPr>
        <p:blipFill>
          <a:blip r:embed="rId7">
            <a:alphaModFix/>
          </a:blip>
          <a:stretch>
            <a:fillRect/>
          </a:stretch>
        </p:blipFill>
        <p:spPr>
          <a:xfrm>
            <a:off x="7309343" y="3420562"/>
            <a:ext cx="281964" cy="241500"/>
          </a:xfrm>
          <a:prstGeom prst="rect">
            <a:avLst/>
          </a:prstGeom>
          <a:noFill/>
          <a:ln>
            <a:noFill/>
          </a:ln>
        </p:spPr>
      </p:pic>
      <p:pic>
        <p:nvPicPr>
          <p:cNvPr id="581" name="Google Shape;581;p112"/>
          <p:cNvPicPr preferRelativeResize="0"/>
          <p:nvPr/>
        </p:nvPicPr>
        <p:blipFill>
          <a:blip r:embed="rId7">
            <a:alphaModFix/>
          </a:blip>
          <a:stretch>
            <a:fillRect/>
          </a:stretch>
        </p:blipFill>
        <p:spPr>
          <a:xfrm>
            <a:off x="7461743" y="3572962"/>
            <a:ext cx="281964" cy="241500"/>
          </a:xfrm>
          <a:prstGeom prst="rect">
            <a:avLst/>
          </a:prstGeom>
          <a:noFill/>
          <a:ln>
            <a:noFill/>
          </a:ln>
        </p:spPr>
      </p:pic>
      <p:pic>
        <p:nvPicPr>
          <p:cNvPr id="582" name="Google Shape;582;p112"/>
          <p:cNvPicPr preferRelativeResize="0"/>
          <p:nvPr/>
        </p:nvPicPr>
        <p:blipFill>
          <a:blip r:embed="rId7">
            <a:alphaModFix/>
          </a:blip>
          <a:stretch>
            <a:fillRect/>
          </a:stretch>
        </p:blipFill>
        <p:spPr>
          <a:xfrm>
            <a:off x="7614143" y="3725362"/>
            <a:ext cx="281964" cy="241500"/>
          </a:xfrm>
          <a:prstGeom prst="rect">
            <a:avLst/>
          </a:prstGeom>
          <a:noFill/>
          <a:ln>
            <a:noFill/>
          </a:ln>
        </p:spPr>
      </p:pic>
      <p:pic>
        <p:nvPicPr>
          <p:cNvPr id="583" name="Google Shape;583;p112"/>
          <p:cNvPicPr preferRelativeResize="0"/>
          <p:nvPr/>
        </p:nvPicPr>
        <p:blipFill>
          <a:blip r:embed="rId7">
            <a:alphaModFix/>
          </a:blip>
          <a:stretch>
            <a:fillRect/>
          </a:stretch>
        </p:blipFill>
        <p:spPr>
          <a:xfrm>
            <a:off x="7210293" y="3898362"/>
            <a:ext cx="281964" cy="241500"/>
          </a:xfrm>
          <a:prstGeom prst="rect">
            <a:avLst/>
          </a:prstGeom>
          <a:noFill/>
          <a:ln>
            <a:noFill/>
          </a:ln>
        </p:spPr>
      </p:pic>
      <p:pic>
        <p:nvPicPr>
          <p:cNvPr id="584" name="Google Shape;584;p112"/>
          <p:cNvPicPr preferRelativeResize="0"/>
          <p:nvPr/>
        </p:nvPicPr>
        <p:blipFill>
          <a:blip r:embed="rId7">
            <a:alphaModFix/>
          </a:blip>
          <a:stretch>
            <a:fillRect/>
          </a:stretch>
        </p:blipFill>
        <p:spPr>
          <a:xfrm>
            <a:off x="7676868" y="3476224"/>
            <a:ext cx="281964" cy="241500"/>
          </a:xfrm>
          <a:prstGeom prst="rect">
            <a:avLst/>
          </a:prstGeom>
          <a:noFill/>
          <a:ln>
            <a:noFill/>
          </a:ln>
        </p:spPr>
      </p:pic>
      <p:pic>
        <p:nvPicPr>
          <p:cNvPr id="585" name="Google Shape;585;p112"/>
          <p:cNvPicPr preferRelativeResize="0"/>
          <p:nvPr/>
        </p:nvPicPr>
        <p:blipFill>
          <a:blip r:embed="rId7">
            <a:alphaModFix/>
          </a:blip>
          <a:stretch>
            <a:fillRect/>
          </a:stretch>
        </p:blipFill>
        <p:spPr>
          <a:xfrm>
            <a:off x="7231918" y="3649737"/>
            <a:ext cx="281964" cy="241500"/>
          </a:xfrm>
          <a:prstGeom prst="rect">
            <a:avLst/>
          </a:prstGeom>
          <a:noFill/>
          <a:ln>
            <a:noFill/>
          </a:ln>
        </p:spPr>
      </p:pic>
      <p:pic>
        <p:nvPicPr>
          <p:cNvPr id="586" name="Google Shape;586;p112"/>
          <p:cNvPicPr preferRelativeResize="0"/>
          <p:nvPr/>
        </p:nvPicPr>
        <p:blipFill>
          <a:blip r:embed="rId7">
            <a:alphaModFix/>
          </a:blip>
          <a:stretch>
            <a:fillRect/>
          </a:stretch>
        </p:blipFill>
        <p:spPr>
          <a:xfrm>
            <a:off x="7384318" y="3802137"/>
            <a:ext cx="281964" cy="241500"/>
          </a:xfrm>
          <a:prstGeom prst="rect">
            <a:avLst/>
          </a:prstGeom>
          <a:noFill/>
          <a:ln>
            <a:noFill/>
          </a:ln>
        </p:spPr>
      </p:pic>
      <p:pic>
        <p:nvPicPr>
          <p:cNvPr id="587" name="Google Shape;587;p112"/>
          <p:cNvPicPr preferRelativeResize="0"/>
          <p:nvPr/>
        </p:nvPicPr>
        <p:blipFill>
          <a:blip r:embed="rId7">
            <a:alphaModFix/>
          </a:blip>
          <a:stretch>
            <a:fillRect/>
          </a:stretch>
        </p:blipFill>
        <p:spPr>
          <a:xfrm>
            <a:off x="7536718" y="3954537"/>
            <a:ext cx="281964" cy="24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113"/>
          <p:cNvSpPr txBox="1"/>
          <p:nvPr/>
        </p:nvSpPr>
        <p:spPr>
          <a:xfrm>
            <a:off x="192600" y="139650"/>
            <a:ext cx="5619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Lo primero será contar con nuestra connection string</a:t>
            </a:r>
            <a:endParaRPr sz="4000" b="1" i="0" u="none" strike="noStrike" cap="none">
              <a:solidFill>
                <a:schemeClr val="dk1"/>
              </a:solidFill>
              <a:latin typeface="DM Sans"/>
              <a:ea typeface="DM Sans"/>
              <a:cs typeface="DM Sans"/>
              <a:sym typeface="DM Sans"/>
            </a:endParaRPr>
          </a:p>
        </p:txBody>
      </p:sp>
      <p:sp>
        <p:nvSpPr>
          <p:cNvPr id="593" name="Google Shape;593;p113"/>
          <p:cNvSpPr txBox="1"/>
          <p:nvPr/>
        </p:nvSpPr>
        <p:spPr>
          <a:xfrm>
            <a:off x="348300" y="2155575"/>
            <a:ext cx="530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En este punto, podremos utilizar Mongo Atlas como DB en la nube. Si no contamos con un usuario en Mongo Atlas procederemos a crear una cuenta gratuita siguiendo los pasos enlistados a continuación…</a:t>
            </a:r>
            <a:endParaRPr sz="1300">
              <a:latin typeface="DM Sans"/>
              <a:ea typeface="DM Sans"/>
              <a:cs typeface="DM Sans"/>
              <a:sym typeface="DM Sans"/>
            </a:endParaRPr>
          </a:p>
        </p:txBody>
      </p:sp>
      <p:pic>
        <p:nvPicPr>
          <p:cNvPr id="594" name="Google Shape;594;p113"/>
          <p:cNvPicPr preferRelativeResize="0"/>
          <p:nvPr/>
        </p:nvPicPr>
        <p:blipFill>
          <a:blip r:embed="rId3">
            <a:alphaModFix/>
          </a:blip>
          <a:stretch>
            <a:fillRect/>
          </a:stretch>
        </p:blipFill>
        <p:spPr>
          <a:xfrm>
            <a:off x="5656500" y="2737100"/>
            <a:ext cx="3372575" cy="1365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14"/>
          <p:cNvSpPr txBox="1"/>
          <p:nvPr/>
        </p:nvSpPr>
        <p:spPr>
          <a:xfrm>
            <a:off x="1461300" y="1953000"/>
            <a:ext cx="6221400" cy="1237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Configuración</a:t>
            </a: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de Mongo Atlas </a:t>
            </a:r>
            <a:endParaRPr sz="3800" b="1">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15"/>
          <p:cNvSpPr txBox="1"/>
          <p:nvPr/>
        </p:nvSpPr>
        <p:spPr>
          <a:xfrm>
            <a:off x="420175" y="918300"/>
            <a:ext cx="473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1. Realizar el Registro en el </a:t>
            </a:r>
            <a:r>
              <a:rPr lang="es" sz="4000" b="1" u="sng">
                <a:solidFill>
                  <a:schemeClr val="hlink"/>
                </a:solidFill>
                <a:latin typeface="DM Sans"/>
                <a:ea typeface="DM Sans"/>
                <a:cs typeface="DM Sans"/>
                <a:sym typeface="DM Sans"/>
                <a:hlinkClick r:id="rId3"/>
              </a:rPr>
              <a:t>sitio</a:t>
            </a:r>
            <a:endParaRPr sz="4000" b="1" i="0" u="none" strike="noStrike" cap="none">
              <a:solidFill>
                <a:schemeClr val="dk1"/>
              </a:solidFill>
              <a:latin typeface="DM Sans"/>
              <a:ea typeface="DM Sans"/>
              <a:cs typeface="DM Sans"/>
              <a:sym typeface="DM Sans"/>
            </a:endParaRPr>
          </a:p>
        </p:txBody>
      </p:sp>
      <p:grpSp>
        <p:nvGrpSpPr>
          <p:cNvPr id="605" name="Google Shape;605;p115"/>
          <p:cNvGrpSpPr/>
          <p:nvPr/>
        </p:nvGrpSpPr>
        <p:grpSpPr>
          <a:xfrm>
            <a:off x="457718" y="468299"/>
            <a:ext cx="431074" cy="431074"/>
            <a:chOff x="7605951" y="217673"/>
            <a:chExt cx="738900" cy="738900"/>
          </a:xfrm>
        </p:grpSpPr>
        <p:sp>
          <p:nvSpPr>
            <p:cNvPr id="606" name="Google Shape;606;p115"/>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7" name="Google Shape;607;p115"/>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08" name="Google Shape;608;p115"/>
          <p:cNvSpPr txBox="1"/>
          <p:nvPr/>
        </p:nvSpPr>
        <p:spPr>
          <a:xfrm>
            <a:off x="930550" y="46827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APROXIMACIÓN AL PROCESO</a:t>
            </a:r>
            <a:endParaRPr>
              <a:latin typeface="DM Sans"/>
              <a:ea typeface="DM Sans"/>
              <a:cs typeface="DM Sans"/>
              <a:sym typeface="DM Sans"/>
            </a:endParaRPr>
          </a:p>
        </p:txBody>
      </p:sp>
      <p:pic>
        <p:nvPicPr>
          <p:cNvPr id="609" name="Google Shape;609;p115"/>
          <p:cNvPicPr preferRelativeResize="0"/>
          <p:nvPr/>
        </p:nvPicPr>
        <p:blipFill>
          <a:blip r:embed="rId5">
            <a:alphaModFix/>
          </a:blip>
          <a:stretch>
            <a:fillRect/>
          </a:stretch>
        </p:blipFill>
        <p:spPr>
          <a:xfrm>
            <a:off x="5868650" y="334475"/>
            <a:ext cx="2601250" cy="4238000"/>
          </a:xfrm>
          <a:prstGeom prst="rect">
            <a:avLst/>
          </a:prstGeom>
          <a:noFill/>
          <a:ln>
            <a:noFill/>
          </a:ln>
        </p:spPr>
      </p:pic>
      <p:sp>
        <p:nvSpPr>
          <p:cNvPr id="610" name="Google Shape;610;p115"/>
          <p:cNvSpPr txBox="1"/>
          <p:nvPr/>
        </p:nvSpPr>
        <p:spPr>
          <a:xfrm>
            <a:off x="420175" y="2472475"/>
            <a:ext cx="5011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El registro puede realizarse mediante el formulario o mediante una cuenta Google.</a:t>
            </a:r>
            <a:endParaRPr sz="1300">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16"/>
          <p:cNvSpPr txBox="1"/>
          <p:nvPr/>
        </p:nvSpPr>
        <p:spPr>
          <a:xfrm>
            <a:off x="1059225" y="799250"/>
            <a:ext cx="6914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lt1"/>
                </a:solidFill>
                <a:latin typeface="DM Sans"/>
                <a:ea typeface="DM Sans"/>
                <a:cs typeface="DM Sans"/>
                <a:sym typeface="DM Sans"/>
              </a:rPr>
              <a:t>2. Seleccionamos la opción gratuita</a:t>
            </a:r>
            <a:endParaRPr sz="3000" b="1">
              <a:solidFill>
                <a:schemeClr val="lt1"/>
              </a:solidFill>
              <a:latin typeface="DM Sans"/>
              <a:ea typeface="DM Sans"/>
              <a:cs typeface="DM Sans"/>
              <a:sym typeface="DM Sans"/>
            </a:endParaRPr>
          </a:p>
        </p:txBody>
      </p:sp>
      <p:grpSp>
        <p:nvGrpSpPr>
          <p:cNvPr id="616" name="Google Shape;616;p116"/>
          <p:cNvGrpSpPr/>
          <p:nvPr/>
        </p:nvGrpSpPr>
        <p:grpSpPr>
          <a:xfrm>
            <a:off x="547243" y="405224"/>
            <a:ext cx="431074" cy="431074"/>
            <a:chOff x="7605951" y="217673"/>
            <a:chExt cx="738900" cy="738900"/>
          </a:xfrm>
        </p:grpSpPr>
        <p:sp>
          <p:nvSpPr>
            <p:cNvPr id="617" name="Google Shape;617;p116"/>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8" name="Google Shape;618;p116"/>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19" name="Google Shape;619;p116"/>
          <p:cNvSpPr txBox="1"/>
          <p:nvPr/>
        </p:nvSpPr>
        <p:spPr>
          <a:xfrm>
            <a:off x="1059225" y="405188"/>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pic>
        <p:nvPicPr>
          <p:cNvPr id="620" name="Google Shape;620;p116"/>
          <p:cNvPicPr preferRelativeResize="0"/>
          <p:nvPr/>
        </p:nvPicPr>
        <p:blipFill>
          <a:blip r:embed="rId4">
            <a:alphaModFix/>
          </a:blip>
          <a:stretch>
            <a:fillRect/>
          </a:stretch>
        </p:blipFill>
        <p:spPr>
          <a:xfrm>
            <a:off x="1818275" y="1730700"/>
            <a:ext cx="5507426" cy="3098474"/>
          </a:xfrm>
          <a:prstGeom prst="rect">
            <a:avLst/>
          </a:prstGeom>
          <a:noFill/>
          <a:ln w="9525" cap="flat" cmpd="sng">
            <a:solidFill>
              <a:schemeClr val="dk2"/>
            </a:solidFill>
            <a:prstDash val="solid"/>
            <a:round/>
            <a:headEnd type="none" w="sm" len="sm"/>
            <a:tailEnd type="none" w="sm" len="sm"/>
          </a:ln>
        </p:spPr>
      </p:pic>
      <p:sp>
        <p:nvSpPr>
          <p:cNvPr id="621" name="Google Shape;621;p116"/>
          <p:cNvSpPr txBox="1"/>
          <p:nvPr/>
        </p:nvSpPr>
        <p:spPr>
          <a:xfrm>
            <a:off x="2129400" y="1269000"/>
            <a:ext cx="4885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2000" b="1">
                <a:solidFill>
                  <a:schemeClr val="lt1"/>
                </a:solidFill>
                <a:latin typeface="DM Sans"/>
                <a:ea typeface="DM Sans"/>
                <a:cs typeface="DM Sans"/>
                <a:sym typeface="DM Sans"/>
              </a:rPr>
              <a:t>(En la creación de nuestro Cluster)</a:t>
            </a:r>
            <a:endParaRPr sz="2000" b="1">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26" name="Google Shape;626;p117"/>
          <p:cNvPicPr preferRelativeResize="0"/>
          <p:nvPr/>
        </p:nvPicPr>
        <p:blipFill rotWithShape="1">
          <a:blip r:embed="rId3">
            <a:alphaModFix/>
          </a:blip>
          <a:srcRect l="1961" t="9608" r="3287"/>
          <a:stretch/>
        </p:blipFill>
        <p:spPr>
          <a:xfrm>
            <a:off x="1384850" y="1832475"/>
            <a:ext cx="6374300" cy="2827325"/>
          </a:xfrm>
          <a:prstGeom prst="rect">
            <a:avLst/>
          </a:prstGeom>
          <a:noFill/>
          <a:ln>
            <a:noFill/>
          </a:ln>
        </p:spPr>
      </p:pic>
      <p:sp>
        <p:nvSpPr>
          <p:cNvPr id="627" name="Google Shape;627;p117"/>
          <p:cNvSpPr txBox="1"/>
          <p:nvPr/>
        </p:nvSpPr>
        <p:spPr>
          <a:xfrm>
            <a:off x="950950" y="753975"/>
            <a:ext cx="7818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3. Configuramos nuestro Cluster y seteamos el nombre a trabajar</a:t>
            </a:r>
            <a:endParaRPr sz="3000" b="1">
              <a:solidFill>
                <a:schemeClr val="lt1"/>
              </a:solidFill>
              <a:latin typeface="DM Sans"/>
              <a:ea typeface="DM Sans"/>
              <a:cs typeface="DM Sans"/>
              <a:sym typeface="DM Sans"/>
            </a:endParaRPr>
          </a:p>
        </p:txBody>
      </p:sp>
      <p:grpSp>
        <p:nvGrpSpPr>
          <p:cNvPr id="628" name="Google Shape;628;p117"/>
          <p:cNvGrpSpPr/>
          <p:nvPr/>
        </p:nvGrpSpPr>
        <p:grpSpPr>
          <a:xfrm>
            <a:off x="552243" y="382449"/>
            <a:ext cx="431074" cy="431074"/>
            <a:chOff x="7605951" y="217673"/>
            <a:chExt cx="738900" cy="738900"/>
          </a:xfrm>
        </p:grpSpPr>
        <p:sp>
          <p:nvSpPr>
            <p:cNvPr id="629" name="Google Shape;629;p117"/>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0" name="Google Shape;630;p117"/>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31" name="Google Shape;631;p117"/>
          <p:cNvSpPr txBox="1"/>
          <p:nvPr/>
        </p:nvSpPr>
        <p:spPr>
          <a:xfrm>
            <a:off x="1025075" y="38242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6" name="Google Shape;636;p118"/>
          <p:cNvPicPr preferRelativeResize="0"/>
          <p:nvPr/>
        </p:nvPicPr>
        <p:blipFill>
          <a:blip r:embed="rId3">
            <a:alphaModFix/>
          </a:blip>
          <a:stretch>
            <a:fillRect/>
          </a:stretch>
        </p:blipFill>
        <p:spPr>
          <a:xfrm>
            <a:off x="1338263" y="2078950"/>
            <a:ext cx="6467475" cy="2095500"/>
          </a:xfrm>
          <a:prstGeom prst="rect">
            <a:avLst/>
          </a:prstGeom>
          <a:noFill/>
          <a:ln>
            <a:noFill/>
          </a:ln>
        </p:spPr>
      </p:pic>
      <p:sp>
        <p:nvSpPr>
          <p:cNvPr id="637" name="Google Shape;637;p118"/>
          <p:cNvSpPr txBox="1"/>
          <p:nvPr/>
        </p:nvSpPr>
        <p:spPr>
          <a:xfrm>
            <a:off x="711550" y="733075"/>
            <a:ext cx="8151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4. Seteamos a nuestro usuario y su respectivo password</a:t>
            </a:r>
            <a:endParaRPr sz="3000" b="1">
              <a:solidFill>
                <a:schemeClr val="lt1"/>
              </a:solidFill>
              <a:latin typeface="DM Sans"/>
              <a:ea typeface="DM Sans"/>
              <a:cs typeface="DM Sans"/>
              <a:sym typeface="DM Sans"/>
            </a:endParaRPr>
          </a:p>
        </p:txBody>
      </p:sp>
      <p:grpSp>
        <p:nvGrpSpPr>
          <p:cNvPr id="638" name="Google Shape;638;p118"/>
          <p:cNvGrpSpPr/>
          <p:nvPr/>
        </p:nvGrpSpPr>
        <p:grpSpPr>
          <a:xfrm>
            <a:off x="249893" y="312449"/>
            <a:ext cx="431074" cy="431074"/>
            <a:chOff x="7605951" y="217673"/>
            <a:chExt cx="738900" cy="738900"/>
          </a:xfrm>
        </p:grpSpPr>
        <p:sp>
          <p:nvSpPr>
            <p:cNvPr id="639" name="Google Shape;639;p118"/>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0" name="Google Shape;640;p118"/>
            <p:cNvPicPr preferRelativeResize="0"/>
            <p:nvPr/>
          </p:nvPicPr>
          <p:blipFill>
            <a:blip r:embed="rId4">
              <a:alphaModFix/>
            </a:blip>
            <a:stretch>
              <a:fillRect/>
            </a:stretch>
          </p:blipFill>
          <p:spPr>
            <a:xfrm>
              <a:off x="7749075" y="360800"/>
              <a:ext cx="452650" cy="452650"/>
            </a:xfrm>
            <a:prstGeom prst="rect">
              <a:avLst/>
            </a:prstGeom>
            <a:noFill/>
            <a:ln>
              <a:noFill/>
            </a:ln>
          </p:spPr>
        </p:pic>
      </p:grpSp>
      <p:sp>
        <p:nvSpPr>
          <p:cNvPr id="641" name="Google Shape;641;p118"/>
          <p:cNvSpPr txBox="1"/>
          <p:nvPr/>
        </p:nvSpPr>
        <p:spPr>
          <a:xfrm>
            <a:off x="722725" y="312425"/>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119"/>
          <p:cNvPicPr preferRelativeResize="0"/>
          <p:nvPr/>
        </p:nvPicPr>
        <p:blipFill>
          <a:blip r:embed="rId3">
            <a:alphaModFix/>
          </a:blip>
          <a:stretch>
            <a:fillRect/>
          </a:stretch>
        </p:blipFill>
        <p:spPr>
          <a:xfrm>
            <a:off x="1344126" y="1906400"/>
            <a:ext cx="6455749" cy="2707800"/>
          </a:xfrm>
          <a:prstGeom prst="rect">
            <a:avLst/>
          </a:prstGeom>
          <a:noFill/>
          <a:ln>
            <a:noFill/>
          </a:ln>
        </p:spPr>
      </p:pic>
      <p:sp>
        <p:nvSpPr>
          <p:cNvPr id="647" name="Google Shape;647;p119"/>
          <p:cNvSpPr txBox="1"/>
          <p:nvPr/>
        </p:nvSpPr>
        <p:spPr>
          <a:xfrm>
            <a:off x="279725" y="479075"/>
            <a:ext cx="86751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¡Listo! Ahora podremos conectar nuestra aplicación a la nube para el almacenamiento.</a:t>
            </a:r>
            <a:endParaRPr sz="24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20"/>
          <p:cNvSpPr txBox="1"/>
          <p:nvPr/>
        </p:nvSpPr>
        <p:spPr>
          <a:xfrm>
            <a:off x="1461300" y="1953000"/>
            <a:ext cx="6221400" cy="1237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Obteniendo el “Connection String”</a:t>
            </a:r>
            <a:endParaRPr sz="3800" b="1">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 name="Imagen 2">
            <a:extLst>
              <a:ext uri="{FF2B5EF4-FFF2-40B4-BE49-F238E27FC236}">
                <a16:creationId xmlns:a16="http://schemas.microsoft.com/office/drawing/2014/main" id="{04C7C9A4-F445-E5EB-0C37-23A7EF3519B8}"/>
              </a:ext>
            </a:extLst>
          </p:cNvPr>
          <p:cNvPicPr>
            <a:picLocks noChangeAspect="1"/>
          </p:cNvPicPr>
          <p:nvPr/>
        </p:nvPicPr>
        <p:blipFill>
          <a:blip r:embed="rId3"/>
          <a:stretch>
            <a:fillRect/>
          </a:stretch>
        </p:blipFill>
        <p:spPr>
          <a:xfrm>
            <a:off x="1751570" y="574586"/>
            <a:ext cx="5637772" cy="3758515"/>
          </a:xfrm>
          <a:prstGeom prst="rect">
            <a:avLst/>
          </a:prstGeom>
        </p:spPr>
      </p:pic>
      <p:sp>
        <p:nvSpPr>
          <p:cNvPr id="2" name="Bocadillo: ovalado 1">
            <a:extLst>
              <a:ext uri="{FF2B5EF4-FFF2-40B4-BE49-F238E27FC236}">
                <a16:creationId xmlns:a16="http://schemas.microsoft.com/office/drawing/2014/main" id="{E5537B57-4B78-8DDC-2189-D8410EC5CAA0}"/>
              </a:ext>
            </a:extLst>
          </p:cNvPr>
          <p:cNvSpPr/>
          <p:nvPr/>
        </p:nvSpPr>
        <p:spPr>
          <a:xfrm flipH="1">
            <a:off x="1751570" y="653143"/>
            <a:ext cx="3000647" cy="1712686"/>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8" name="Google Shape;308;p95"/>
          <p:cNvSpPr txBox="1"/>
          <p:nvPr/>
        </p:nvSpPr>
        <p:spPr>
          <a:xfrm>
            <a:off x="1638118" y="795284"/>
            <a:ext cx="3209228" cy="138496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AR" sz="1800" b="1" i="0" u="none" strike="noStrike" cap="none" dirty="0">
                <a:solidFill>
                  <a:schemeClr val="tx1"/>
                </a:solidFill>
                <a:latin typeface="DM Sans"/>
                <a:ea typeface="DM Sans"/>
                <a:cs typeface="DM Sans"/>
                <a:sym typeface="DM Sans"/>
              </a:rPr>
              <a:t>Se viene el </a:t>
            </a:r>
            <a:r>
              <a:rPr lang="es" sz="1800" b="1" i="0" u="none" strike="noStrike" cap="none" dirty="0">
                <a:solidFill>
                  <a:schemeClr val="tx1"/>
                </a:solidFill>
                <a:latin typeface="DM Sans"/>
                <a:ea typeface="DM Sans"/>
                <a:cs typeface="DM Sans"/>
                <a:sym typeface="DM Sans"/>
              </a:rPr>
              <a:t>primer </a:t>
            </a:r>
            <a:r>
              <a:rPr lang="es" sz="2400" b="1" i="0" u="none" strike="noStrike" cap="none" dirty="0">
                <a:solidFill>
                  <a:schemeClr val="tx1"/>
                </a:solidFill>
                <a:latin typeface="DM Sans"/>
                <a:ea typeface="DM Sans"/>
                <a:cs typeface="DM Sans"/>
                <a:sym typeface="DM Sans"/>
              </a:rPr>
              <a:t>AfterClass</a:t>
            </a:r>
            <a:r>
              <a:rPr lang="es" sz="1800" b="1" i="0" u="none" strike="noStrike" cap="none" dirty="0">
                <a:solidFill>
                  <a:schemeClr val="tx1"/>
                </a:solidFill>
                <a:latin typeface="DM Sans"/>
                <a:ea typeface="DM Sans"/>
                <a:cs typeface="DM Sans"/>
                <a:sym typeface="DM Sans"/>
              </a:rPr>
              <a:t>…</a:t>
            </a:r>
          </a:p>
          <a:p>
            <a:pPr marL="0" marR="0" lvl="0" indent="0" algn="ctr" rtl="0">
              <a:lnSpc>
                <a:spcPct val="100000"/>
              </a:lnSpc>
              <a:spcBef>
                <a:spcPts val="0"/>
              </a:spcBef>
              <a:spcAft>
                <a:spcPts val="0"/>
              </a:spcAft>
              <a:buClr>
                <a:srgbClr val="000000"/>
              </a:buClr>
              <a:buSzPts val="1800"/>
              <a:buFont typeface="Arial"/>
              <a:buNone/>
            </a:pPr>
            <a:r>
              <a:rPr lang="es-AR" sz="1800" b="1" dirty="0">
                <a:solidFill>
                  <a:schemeClr val="tx1"/>
                </a:solidFill>
                <a:latin typeface="DM Sans"/>
                <a:ea typeface="DM Sans"/>
                <a:cs typeface="DM Sans"/>
                <a:sym typeface="DM Sans"/>
              </a:rPr>
              <a:t>Próximo viernes</a:t>
            </a:r>
            <a:r>
              <a:rPr lang="es" sz="1800" b="1" dirty="0">
                <a:solidFill>
                  <a:schemeClr val="tx1"/>
                </a:solidFill>
                <a:latin typeface="DM Sans"/>
                <a:ea typeface="DM Sans"/>
                <a:cs typeface="DM Sans"/>
                <a:sym typeface="DM Sans"/>
              </a:rPr>
              <a:t>, 21:00 hs, hora Argentina</a:t>
            </a:r>
            <a:endParaRPr sz="1600" b="0" i="0" u="none" strike="noStrike" cap="none" dirty="0">
              <a:solidFill>
                <a:schemeClr val="tx1"/>
              </a:solidFill>
              <a:latin typeface="DM Sans"/>
              <a:ea typeface="DM Sans"/>
              <a:cs typeface="DM Sans"/>
              <a:sym typeface="DM Sans"/>
            </a:endParaRPr>
          </a:p>
        </p:txBody>
      </p:sp>
      <p:sp>
        <p:nvSpPr>
          <p:cNvPr id="5" name="Nube 4">
            <a:extLst>
              <a:ext uri="{FF2B5EF4-FFF2-40B4-BE49-F238E27FC236}">
                <a16:creationId xmlns:a16="http://schemas.microsoft.com/office/drawing/2014/main" id="{AE65BEAD-815B-927D-F4EC-4061C9C83476}"/>
              </a:ext>
            </a:extLst>
          </p:cNvPr>
          <p:cNvSpPr/>
          <p:nvPr/>
        </p:nvSpPr>
        <p:spPr>
          <a:xfrm>
            <a:off x="1778000" y="2939143"/>
            <a:ext cx="2743201" cy="1368181"/>
          </a:xfrm>
          <a:prstGeom prst="clou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Google Shape;308;p95">
            <a:extLst>
              <a:ext uri="{FF2B5EF4-FFF2-40B4-BE49-F238E27FC236}">
                <a16:creationId xmlns:a16="http://schemas.microsoft.com/office/drawing/2014/main" id="{6802F1EA-D561-EA5D-FF48-37DF3F769E01}"/>
              </a:ext>
            </a:extLst>
          </p:cNvPr>
          <p:cNvSpPr txBox="1"/>
          <p:nvPr/>
        </p:nvSpPr>
        <p:spPr>
          <a:xfrm>
            <a:off x="2027338" y="3132157"/>
            <a:ext cx="2421289" cy="877133"/>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1800"/>
              <a:buFont typeface="Arial"/>
              <a:buNone/>
            </a:pPr>
            <a:r>
              <a:rPr lang="es-AR" sz="1100" b="1" i="1" u="sng" strike="noStrike" cap="none" dirty="0">
                <a:solidFill>
                  <a:schemeClr val="tx1"/>
                </a:solidFill>
                <a:latin typeface="DM Sans"/>
                <a:ea typeface="DM Sans"/>
                <a:cs typeface="DM Sans"/>
                <a:sym typeface="DM Sans"/>
              </a:rPr>
              <a:t>Tema a desarrollar</a:t>
            </a:r>
            <a:r>
              <a:rPr lang="es-AR" sz="1100" b="1" i="0" u="none" strike="noStrike" cap="none" dirty="0">
                <a:solidFill>
                  <a:schemeClr val="tx1"/>
                </a:solidFill>
                <a:latin typeface="DM Sans"/>
                <a:ea typeface="DM Sans"/>
                <a:cs typeface="DM Sans"/>
                <a:sym typeface="DM Sans"/>
              </a:rPr>
              <a:t>: </a:t>
            </a:r>
          </a:p>
          <a:p>
            <a:pPr marL="171450" marR="0" lvl="0" indent="-171450" rtl="0">
              <a:lnSpc>
                <a:spcPct val="100000"/>
              </a:lnSpc>
              <a:spcBef>
                <a:spcPts val="0"/>
              </a:spcBef>
              <a:spcAft>
                <a:spcPts val="0"/>
              </a:spcAft>
              <a:buClr>
                <a:srgbClr val="000000"/>
              </a:buClr>
              <a:buSzPts val="1800"/>
              <a:buFont typeface="Arial" panose="020B0604020202020204" pitchFamily="34" charset="0"/>
              <a:buChar char="•"/>
            </a:pPr>
            <a:r>
              <a:rPr lang="es-AR" sz="1100" b="1" dirty="0">
                <a:solidFill>
                  <a:schemeClr val="tx1"/>
                </a:solidFill>
                <a:latin typeface="DM Sans"/>
                <a:ea typeface="DM Sans"/>
                <a:cs typeface="DM Sans"/>
                <a:sym typeface="DM Sans"/>
              </a:rPr>
              <a:t>repaso general de temas del módulo I del curso</a:t>
            </a:r>
          </a:p>
          <a:p>
            <a:pPr marR="0" lvl="0" rtl="0">
              <a:lnSpc>
                <a:spcPct val="100000"/>
              </a:lnSpc>
              <a:spcBef>
                <a:spcPts val="0"/>
              </a:spcBef>
              <a:spcAft>
                <a:spcPts val="0"/>
              </a:spcAft>
              <a:buClr>
                <a:srgbClr val="000000"/>
              </a:buClr>
              <a:buSzPts val="1800"/>
            </a:pPr>
            <a:r>
              <a:rPr lang="es-AR" sz="1200" b="1" dirty="0">
                <a:solidFill>
                  <a:schemeClr val="tx1"/>
                </a:solidFill>
                <a:latin typeface="DM Sans"/>
                <a:ea typeface="DM Sans"/>
                <a:cs typeface="DM Sans"/>
                <a:sym typeface="DM Sans"/>
              </a:rPr>
              <a:t>Viernes 04/10, 21:00hs(Arg.)</a:t>
            </a:r>
            <a:endParaRPr sz="1200" b="0" i="0" u="none" strike="noStrike" cap="none" dirty="0">
              <a:solidFill>
                <a:schemeClr val="tx1"/>
              </a:solidFill>
              <a:latin typeface="DM Sans"/>
              <a:ea typeface="DM Sans"/>
              <a:cs typeface="DM Sans"/>
              <a:sym typeface="DM Sans"/>
            </a:endParaRPr>
          </a:p>
        </p:txBody>
      </p:sp>
    </p:spTree>
    <p:extLst>
      <p:ext uri="{BB962C8B-B14F-4D97-AF65-F5344CB8AC3E}">
        <p14:creationId xmlns:p14="http://schemas.microsoft.com/office/powerpoint/2010/main" val="449027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21"/>
          <p:cNvSpPr txBox="1"/>
          <p:nvPr/>
        </p:nvSpPr>
        <p:spPr>
          <a:xfrm>
            <a:off x="682950" y="836300"/>
            <a:ext cx="77781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lt1"/>
                </a:solidFill>
                <a:latin typeface="DM Sans"/>
                <a:ea typeface="DM Sans"/>
                <a:cs typeface="DM Sans"/>
                <a:sym typeface="DM Sans"/>
              </a:rPr>
              <a:t>1. Presionamos en el botón “CONNECT” de nuestro Cluster</a:t>
            </a:r>
            <a:endParaRPr sz="3000" b="1">
              <a:solidFill>
                <a:schemeClr val="lt1"/>
              </a:solidFill>
              <a:latin typeface="DM Sans"/>
              <a:ea typeface="DM Sans"/>
              <a:cs typeface="DM Sans"/>
              <a:sym typeface="DM Sans"/>
            </a:endParaRPr>
          </a:p>
        </p:txBody>
      </p:sp>
      <p:grpSp>
        <p:nvGrpSpPr>
          <p:cNvPr id="658" name="Google Shape;658;p121"/>
          <p:cNvGrpSpPr/>
          <p:nvPr/>
        </p:nvGrpSpPr>
        <p:grpSpPr>
          <a:xfrm>
            <a:off x="547243" y="405224"/>
            <a:ext cx="431074" cy="431074"/>
            <a:chOff x="7605951" y="217673"/>
            <a:chExt cx="738900" cy="738900"/>
          </a:xfrm>
        </p:grpSpPr>
        <p:sp>
          <p:nvSpPr>
            <p:cNvPr id="659" name="Google Shape;659;p121"/>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0" name="Google Shape;660;p121"/>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61" name="Google Shape;661;p121"/>
          <p:cNvSpPr txBox="1"/>
          <p:nvPr/>
        </p:nvSpPr>
        <p:spPr>
          <a:xfrm>
            <a:off x="1059225" y="405188"/>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pic>
        <p:nvPicPr>
          <p:cNvPr id="662" name="Google Shape;662;p121"/>
          <p:cNvPicPr preferRelativeResize="0"/>
          <p:nvPr/>
        </p:nvPicPr>
        <p:blipFill>
          <a:blip r:embed="rId4">
            <a:alphaModFix/>
          </a:blip>
          <a:stretch>
            <a:fillRect/>
          </a:stretch>
        </p:blipFill>
        <p:spPr>
          <a:xfrm>
            <a:off x="1594313" y="1901750"/>
            <a:ext cx="5955376" cy="2720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122"/>
          <p:cNvSpPr txBox="1"/>
          <p:nvPr/>
        </p:nvSpPr>
        <p:spPr>
          <a:xfrm>
            <a:off x="682950" y="836300"/>
            <a:ext cx="77781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lt1"/>
                </a:solidFill>
                <a:latin typeface="DM Sans"/>
                <a:ea typeface="DM Sans"/>
                <a:cs typeface="DM Sans"/>
                <a:sym typeface="DM Sans"/>
              </a:rPr>
              <a:t>2. Seleccionamos la opción “Connect to your application”</a:t>
            </a:r>
            <a:endParaRPr sz="3000" b="1">
              <a:solidFill>
                <a:schemeClr val="lt1"/>
              </a:solidFill>
              <a:latin typeface="DM Sans"/>
              <a:ea typeface="DM Sans"/>
              <a:cs typeface="DM Sans"/>
              <a:sym typeface="DM Sans"/>
            </a:endParaRPr>
          </a:p>
        </p:txBody>
      </p:sp>
      <p:grpSp>
        <p:nvGrpSpPr>
          <p:cNvPr id="668" name="Google Shape;668;p122"/>
          <p:cNvGrpSpPr/>
          <p:nvPr/>
        </p:nvGrpSpPr>
        <p:grpSpPr>
          <a:xfrm>
            <a:off x="547243" y="405224"/>
            <a:ext cx="431074" cy="431074"/>
            <a:chOff x="7605951" y="217673"/>
            <a:chExt cx="738900" cy="738900"/>
          </a:xfrm>
        </p:grpSpPr>
        <p:sp>
          <p:nvSpPr>
            <p:cNvPr id="669" name="Google Shape;669;p122"/>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0" name="Google Shape;670;p122"/>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71" name="Google Shape;671;p122"/>
          <p:cNvSpPr txBox="1"/>
          <p:nvPr/>
        </p:nvSpPr>
        <p:spPr>
          <a:xfrm>
            <a:off x="1059225" y="405188"/>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pic>
        <p:nvPicPr>
          <p:cNvPr id="672" name="Google Shape;672;p122"/>
          <p:cNvPicPr preferRelativeResize="0"/>
          <p:nvPr/>
        </p:nvPicPr>
        <p:blipFill>
          <a:blip r:embed="rId4">
            <a:alphaModFix/>
          </a:blip>
          <a:stretch>
            <a:fillRect/>
          </a:stretch>
        </p:blipFill>
        <p:spPr>
          <a:xfrm>
            <a:off x="2086350" y="1944925"/>
            <a:ext cx="4971300" cy="2778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23"/>
          <p:cNvSpPr txBox="1"/>
          <p:nvPr/>
        </p:nvSpPr>
        <p:spPr>
          <a:xfrm>
            <a:off x="578100" y="836300"/>
            <a:ext cx="39939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lt1"/>
                </a:solidFill>
                <a:latin typeface="DM Sans"/>
                <a:ea typeface="DM Sans"/>
                <a:cs typeface="DM Sans"/>
                <a:sym typeface="DM Sans"/>
              </a:rPr>
              <a:t>3. Por último copiamos el “connection string” para añadirlo a nuestra app.</a:t>
            </a:r>
            <a:endParaRPr sz="3000" b="1">
              <a:solidFill>
                <a:schemeClr val="lt1"/>
              </a:solidFill>
              <a:latin typeface="DM Sans"/>
              <a:ea typeface="DM Sans"/>
              <a:cs typeface="DM Sans"/>
              <a:sym typeface="DM Sans"/>
            </a:endParaRPr>
          </a:p>
        </p:txBody>
      </p:sp>
      <p:grpSp>
        <p:nvGrpSpPr>
          <p:cNvPr id="678" name="Google Shape;678;p123"/>
          <p:cNvGrpSpPr/>
          <p:nvPr/>
        </p:nvGrpSpPr>
        <p:grpSpPr>
          <a:xfrm>
            <a:off x="547243" y="405224"/>
            <a:ext cx="431074" cy="431074"/>
            <a:chOff x="7605951" y="217673"/>
            <a:chExt cx="738900" cy="738900"/>
          </a:xfrm>
        </p:grpSpPr>
        <p:sp>
          <p:nvSpPr>
            <p:cNvPr id="679" name="Google Shape;679;p123"/>
            <p:cNvSpPr/>
            <p:nvPr/>
          </p:nvSpPr>
          <p:spPr>
            <a:xfrm>
              <a:off x="7605951" y="21767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0" name="Google Shape;680;p123"/>
            <p:cNvPicPr preferRelativeResize="0"/>
            <p:nvPr/>
          </p:nvPicPr>
          <p:blipFill>
            <a:blip r:embed="rId3">
              <a:alphaModFix/>
            </a:blip>
            <a:stretch>
              <a:fillRect/>
            </a:stretch>
          </p:blipFill>
          <p:spPr>
            <a:xfrm>
              <a:off x="7749075" y="360800"/>
              <a:ext cx="452650" cy="452650"/>
            </a:xfrm>
            <a:prstGeom prst="rect">
              <a:avLst/>
            </a:prstGeom>
            <a:noFill/>
            <a:ln>
              <a:noFill/>
            </a:ln>
          </p:spPr>
        </p:pic>
      </p:grpSp>
      <p:sp>
        <p:nvSpPr>
          <p:cNvPr id="681" name="Google Shape;681;p123"/>
          <p:cNvSpPr txBox="1"/>
          <p:nvPr/>
        </p:nvSpPr>
        <p:spPr>
          <a:xfrm>
            <a:off x="1059225" y="405188"/>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FFFFFF"/>
                </a:solidFill>
                <a:latin typeface="DM Sans"/>
                <a:ea typeface="DM Sans"/>
                <a:cs typeface="DM Sans"/>
                <a:sym typeface="DM Sans"/>
              </a:rPr>
              <a:t>APROXIMACIÓN AL PROCESO</a:t>
            </a:r>
            <a:endParaRPr>
              <a:solidFill>
                <a:srgbClr val="FFFFFF"/>
              </a:solidFill>
              <a:latin typeface="DM Sans"/>
              <a:ea typeface="DM Sans"/>
              <a:cs typeface="DM Sans"/>
              <a:sym typeface="DM Sans"/>
            </a:endParaRPr>
          </a:p>
        </p:txBody>
      </p:sp>
      <p:pic>
        <p:nvPicPr>
          <p:cNvPr id="682" name="Google Shape;682;p123"/>
          <p:cNvPicPr preferRelativeResize="0"/>
          <p:nvPr/>
        </p:nvPicPr>
        <p:blipFill>
          <a:blip r:embed="rId4">
            <a:alphaModFix/>
          </a:blip>
          <a:stretch>
            <a:fillRect/>
          </a:stretch>
        </p:blipFill>
        <p:spPr>
          <a:xfrm>
            <a:off x="4438000" y="595775"/>
            <a:ext cx="4468801" cy="383685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24"/>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24"/>
          <p:cNvSpPr txBox="1"/>
          <p:nvPr/>
        </p:nvSpPr>
        <p:spPr>
          <a:xfrm>
            <a:off x="505950" y="125650"/>
            <a:ext cx="8132100" cy="960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2800" b="1">
                <a:solidFill>
                  <a:schemeClr val="lt1"/>
                </a:solidFill>
                <a:latin typeface="DM Sans"/>
                <a:ea typeface="DM Sans"/>
                <a:cs typeface="DM Sans"/>
                <a:sym typeface="DM Sans"/>
              </a:rPr>
              <a:t>Nuestra configuración de session requerirá un nuevo módulo:  </a:t>
            </a:r>
            <a:endParaRPr sz="2800" b="1">
              <a:solidFill>
                <a:schemeClr val="lt1"/>
              </a:solidFill>
              <a:latin typeface="DM Sans"/>
              <a:ea typeface="DM Sans"/>
              <a:cs typeface="DM Sans"/>
              <a:sym typeface="DM Sans"/>
            </a:endParaRPr>
          </a:p>
        </p:txBody>
      </p:sp>
      <p:pic>
        <p:nvPicPr>
          <p:cNvPr id="689" name="Google Shape;689;p124"/>
          <p:cNvPicPr preferRelativeResize="0"/>
          <p:nvPr/>
        </p:nvPicPr>
        <p:blipFill>
          <a:blip r:embed="rId3">
            <a:alphaModFix/>
          </a:blip>
          <a:stretch>
            <a:fillRect/>
          </a:stretch>
        </p:blipFill>
        <p:spPr>
          <a:xfrm>
            <a:off x="1427300" y="1516150"/>
            <a:ext cx="6551500" cy="2751775"/>
          </a:xfrm>
          <a:prstGeom prst="rect">
            <a:avLst/>
          </a:prstGeom>
          <a:noFill/>
          <a:ln>
            <a:noFill/>
          </a:ln>
        </p:spPr>
      </p:pic>
      <p:pic>
        <p:nvPicPr>
          <p:cNvPr id="690" name="Google Shape;690;p124"/>
          <p:cNvPicPr preferRelativeResize="0"/>
          <p:nvPr/>
        </p:nvPicPr>
        <p:blipFill>
          <a:blip r:embed="rId4">
            <a:alphaModFix/>
          </a:blip>
          <a:stretch>
            <a:fillRect/>
          </a:stretch>
        </p:blipFill>
        <p:spPr>
          <a:xfrm>
            <a:off x="3831950" y="637475"/>
            <a:ext cx="3481450" cy="285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25"/>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25"/>
          <p:cNvSpPr txBox="1"/>
          <p:nvPr/>
        </p:nvSpPr>
        <p:spPr>
          <a:xfrm>
            <a:off x="364500" y="451300"/>
            <a:ext cx="8132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800" b="1">
                <a:solidFill>
                  <a:schemeClr val="lt1"/>
                </a:solidFill>
                <a:latin typeface="DM Sans"/>
                <a:ea typeface="DM Sans"/>
                <a:cs typeface="DM Sans"/>
                <a:sym typeface="DM Sans"/>
              </a:rPr>
              <a:t>La petición de login se hace normal:</a:t>
            </a:r>
            <a:endParaRPr sz="2800" b="1">
              <a:solidFill>
                <a:schemeClr val="lt1"/>
              </a:solidFill>
              <a:latin typeface="DM Sans"/>
              <a:ea typeface="DM Sans"/>
              <a:cs typeface="DM Sans"/>
              <a:sym typeface="DM Sans"/>
            </a:endParaRPr>
          </a:p>
        </p:txBody>
      </p:sp>
      <p:pic>
        <p:nvPicPr>
          <p:cNvPr id="697" name="Google Shape;697;p125"/>
          <p:cNvPicPr preferRelativeResize="0"/>
          <p:nvPr/>
        </p:nvPicPr>
        <p:blipFill>
          <a:blip r:embed="rId3">
            <a:alphaModFix/>
          </a:blip>
          <a:stretch>
            <a:fillRect/>
          </a:stretch>
        </p:blipFill>
        <p:spPr>
          <a:xfrm>
            <a:off x="744665" y="1396476"/>
            <a:ext cx="7654625" cy="845700"/>
          </a:xfrm>
          <a:prstGeom prst="rect">
            <a:avLst/>
          </a:prstGeom>
          <a:noFill/>
          <a:ln>
            <a:noFill/>
          </a:ln>
        </p:spPr>
      </p:pic>
      <p:sp>
        <p:nvSpPr>
          <p:cNvPr id="698" name="Google Shape;698;p125"/>
          <p:cNvSpPr txBox="1"/>
          <p:nvPr/>
        </p:nvSpPr>
        <p:spPr>
          <a:xfrm>
            <a:off x="1917294" y="2323410"/>
            <a:ext cx="5309400" cy="392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b="1">
                <a:solidFill>
                  <a:schemeClr val="dk1"/>
                </a:solidFill>
                <a:latin typeface="DM Sans"/>
                <a:ea typeface="DM Sans"/>
                <a:cs typeface="DM Sans"/>
                <a:sym typeface="DM Sans"/>
              </a:rPr>
              <a:t>Y la sesión se almacenará en la base de datos</a:t>
            </a:r>
            <a:endParaRPr sz="1350">
              <a:solidFill>
                <a:schemeClr val="dk1"/>
              </a:solidFill>
              <a:latin typeface="DM Sans"/>
              <a:ea typeface="DM Sans"/>
              <a:cs typeface="DM Sans"/>
              <a:sym typeface="DM Sans"/>
            </a:endParaRPr>
          </a:p>
        </p:txBody>
      </p:sp>
      <p:pic>
        <p:nvPicPr>
          <p:cNvPr id="699" name="Google Shape;699;p125"/>
          <p:cNvPicPr preferRelativeResize="0"/>
          <p:nvPr/>
        </p:nvPicPr>
        <p:blipFill>
          <a:blip r:embed="rId4">
            <a:alphaModFix/>
          </a:blip>
          <a:stretch>
            <a:fillRect/>
          </a:stretch>
        </p:blipFill>
        <p:spPr>
          <a:xfrm>
            <a:off x="1761251" y="2773925"/>
            <a:ext cx="5194499" cy="1525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2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26"/>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La maravilla del expires</a:t>
            </a:r>
            <a:endParaRPr sz="3500" b="1" i="0" u="none" strike="noStrike" cap="none">
              <a:solidFill>
                <a:schemeClr val="lt1"/>
              </a:solidFill>
              <a:latin typeface="DM Sans"/>
              <a:ea typeface="DM Sans"/>
              <a:cs typeface="DM Sans"/>
              <a:sym typeface="DM Sans"/>
            </a:endParaRPr>
          </a:p>
        </p:txBody>
      </p:sp>
      <p:sp>
        <p:nvSpPr>
          <p:cNvPr id="706" name="Google Shape;706;p126"/>
          <p:cNvSpPr txBox="1"/>
          <p:nvPr/>
        </p:nvSpPr>
        <p:spPr>
          <a:xfrm>
            <a:off x="917700" y="1352775"/>
            <a:ext cx="46305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El objeto sesión almacenado en la base de datos cuenta con un “expires”. Éste está basado en el ttl definido y se encargará de limpiarse automáticamente una vez que pase el tiempo de expiración. Esto </a:t>
            </a:r>
            <a:endParaRPr sz="1350">
              <a:latin typeface="DM Sans"/>
              <a:ea typeface="DM Sans"/>
              <a:cs typeface="DM Sans"/>
              <a:sym typeface="DM Sans"/>
            </a:endParaRPr>
          </a:p>
        </p:txBody>
      </p:sp>
      <p:pic>
        <p:nvPicPr>
          <p:cNvPr id="707" name="Google Shape;707;p126"/>
          <p:cNvPicPr preferRelativeResize="0"/>
          <p:nvPr/>
        </p:nvPicPr>
        <p:blipFill rotWithShape="1">
          <a:blip r:embed="rId3">
            <a:alphaModFix/>
          </a:blip>
          <a:srcRect l="39078" t="75094" r="3948"/>
          <a:stretch/>
        </p:blipFill>
        <p:spPr>
          <a:xfrm>
            <a:off x="917700" y="2916400"/>
            <a:ext cx="4387776" cy="563125"/>
          </a:xfrm>
          <a:prstGeom prst="rect">
            <a:avLst/>
          </a:prstGeom>
          <a:noFill/>
          <a:ln>
            <a:noFill/>
          </a:ln>
        </p:spPr>
      </p:pic>
      <p:pic>
        <p:nvPicPr>
          <p:cNvPr id="708" name="Google Shape;708;p126"/>
          <p:cNvPicPr preferRelativeResize="0"/>
          <p:nvPr/>
        </p:nvPicPr>
        <p:blipFill rotWithShape="1">
          <a:blip r:embed="rId4">
            <a:alphaModFix/>
          </a:blip>
          <a:srcRect r="62573"/>
          <a:stretch/>
        </p:blipFill>
        <p:spPr>
          <a:xfrm>
            <a:off x="5818067" y="2368575"/>
            <a:ext cx="2441950" cy="1828800"/>
          </a:xfrm>
          <a:prstGeom prst="rect">
            <a:avLst/>
          </a:prstGeom>
          <a:noFill/>
          <a:ln>
            <a:noFill/>
          </a:ln>
        </p:spPr>
      </p:pic>
      <p:cxnSp>
        <p:nvCxnSpPr>
          <p:cNvPr id="709" name="Google Shape;709;p126"/>
          <p:cNvCxnSpPr/>
          <p:nvPr/>
        </p:nvCxnSpPr>
        <p:spPr>
          <a:xfrm rot="10800000" flipH="1">
            <a:off x="3018100" y="3135150"/>
            <a:ext cx="3137700" cy="306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2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Pruebas de sesiones </a:t>
            </a:r>
            <a:endParaRPr sz="4000" b="1" i="0" u="none" strike="noStrike" cap="none">
              <a:solidFill>
                <a:schemeClr val="dk1"/>
              </a:solidFill>
              <a:highlight>
                <a:srgbClr val="EAFF6A"/>
              </a:highlight>
              <a:latin typeface="DM Sans"/>
              <a:ea typeface="DM Sans"/>
              <a:cs typeface="DM Sans"/>
              <a:sym typeface="DM Sans"/>
            </a:endParaRPr>
          </a:p>
        </p:txBody>
      </p:sp>
      <p:sp>
        <p:nvSpPr>
          <p:cNvPr id="715" name="Google Shape;715;p127"/>
          <p:cNvSpPr txBox="1"/>
          <p:nvPr/>
        </p:nvSpPr>
        <p:spPr>
          <a:xfrm>
            <a:off x="987300" y="3423063"/>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a:t>
            </a:r>
            <a:r>
              <a:rPr lang="es" sz="2000">
                <a:solidFill>
                  <a:srgbClr val="83AEFB"/>
                </a:solidFill>
                <a:latin typeface="DM Sans"/>
                <a:ea typeface="DM Sans"/>
                <a:cs typeface="DM Sans"/>
                <a:sym typeface="DM Sans"/>
              </a:rPr>
              <a:t> </a:t>
            </a:r>
            <a:r>
              <a:rPr lang="es" sz="2000" b="1">
                <a:solidFill>
                  <a:srgbClr val="83AEFB"/>
                </a:solidFill>
                <a:latin typeface="DM Sans"/>
                <a:ea typeface="DM Sans"/>
                <a:cs typeface="DM Sans"/>
                <a:sym typeface="DM Sans"/>
              </a:rPr>
              <a:t>10 min</a:t>
            </a:r>
            <a:endParaRPr sz="2000" b="1" i="0" u="none" strike="noStrike" cap="none">
              <a:solidFill>
                <a:srgbClr val="83AEFB"/>
              </a:solidFill>
              <a:latin typeface="DM Sans"/>
              <a:ea typeface="DM Sans"/>
              <a:cs typeface="DM Sans"/>
              <a:sym typeface="DM Sans"/>
            </a:endParaRPr>
          </a:p>
        </p:txBody>
      </p:sp>
      <p:grpSp>
        <p:nvGrpSpPr>
          <p:cNvPr id="716" name="Google Shape;716;p127"/>
          <p:cNvGrpSpPr/>
          <p:nvPr/>
        </p:nvGrpSpPr>
        <p:grpSpPr>
          <a:xfrm>
            <a:off x="4202551" y="994261"/>
            <a:ext cx="738900" cy="738974"/>
            <a:chOff x="974706" y="2467173"/>
            <a:chExt cx="738900" cy="738900"/>
          </a:xfrm>
        </p:grpSpPr>
        <p:sp>
          <p:nvSpPr>
            <p:cNvPr id="717" name="Google Shape;717;p127"/>
            <p:cNvSpPr/>
            <p:nvPr/>
          </p:nvSpPr>
          <p:spPr>
            <a:xfrm>
              <a:off x="974706"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8" name="Google Shape;718;p12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128"/>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Pruebas de sesiones</a:t>
            </a:r>
            <a:endParaRPr sz="4000" b="1" i="0" u="none" strike="noStrike" cap="none">
              <a:solidFill>
                <a:schemeClr val="dk1"/>
              </a:solidFill>
              <a:latin typeface="DM Sans"/>
              <a:ea typeface="DM Sans"/>
              <a:cs typeface="DM Sans"/>
              <a:sym typeface="DM Sans"/>
            </a:endParaRPr>
          </a:p>
        </p:txBody>
      </p:sp>
      <p:pic>
        <p:nvPicPr>
          <p:cNvPr id="724" name="Google Shape;724;p12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725" name="Google Shape;725;p128"/>
          <p:cNvSpPr txBox="1"/>
          <p:nvPr/>
        </p:nvSpPr>
        <p:spPr>
          <a:xfrm>
            <a:off x="567925" y="2557125"/>
            <a:ext cx="7515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Con base en un servidor de express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Desarrollar un sistema de storage para Mongo en Atlas y realizar pruebas siguientes:</a:t>
            </a: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Coloca el ttl = 15. Analiza el comportamiento de la sesión si hago peticiones constantes al endpoint de login. Revisa el tiempo de expiración.</a:t>
            </a:r>
            <a:endParaRPr sz="1350">
              <a:latin typeface="DM Sans"/>
              <a:ea typeface="DM Sans"/>
              <a:cs typeface="DM Sans"/>
              <a:sym typeface="DM Sans"/>
            </a:endParaRPr>
          </a:p>
          <a:p>
            <a:pPr marL="914400" marR="0" lvl="0" indent="0" algn="l" rtl="0">
              <a:lnSpc>
                <a:spcPct val="100000"/>
              </a:lnSpc>
              <a:spcBef>
                <a:spcPts val="0"/>
              </a:spcBef>
              <a:spcAft>
                <a:spcPts val="0"/>
              </a:spcAft>
              <a:buNone/>
            </a:pPr>
            <a:endParaRPr sz="1350">
              <a:latin typeface="DM Sans"/>
              <a:ea typeface="DM Sans"/>
              <a:cs typeface="DM Sans"/>
              <a:sym typeface="DM Sans"/>
            </a:endParaRPr>
          </a:p>
          <a:p>
            <a:pPr marL="914400" marR="0" lvl="1"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Retira el ttl de la configuración y genera una nueva sesión. Analiza el tiempo de expiración que se genera por default</a:t>
            </a:r>
            <a:endParaRPr sz="1350">
              <a:latin typeface="DM Sans"/>
              <a:ea typeface="DM Sans"/>
              <a:cs typeface="DM Sans"/>
              <a:sym typeface="DM Sans"/>
            </a:endParaRPr>
          </a:p>
        </p:txBody>
      </p:sp>
      <p:sp>
        <p:nvSpPr>
          <p:cNvPr id="726" name="Google Shape;726;p128"/>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grpSp>
        <p:nvGrpSpPr>
          <p:cNvPr id="727" name="Google Shape;727;p128"/>
          <p:cNvGrpSpPr/>
          <p:nvPr/>
        </p:nvGrpSpPr>
        <p:grpSpPr>
          <a:xfrm>
            <a:off x="501452" y="483061"/>
            <a:ext cx="401518" cy="401518"/>
            <a:chOff x="974706" y="2467173"/>
            <a:chExt cx="738900" cy="738900"/>
          </a:xfrm>
        </p:grpSpPr>
        <p:sp>
          <p:nvSpPr>
            <p:cNvPr id="728" name="Google Shape;728;p128"/>
            <p:cNvSpPr/>
            <p:nvPr/>
          </p:nvSpPr>
          <p:spPr>
            <a:xfrm>
              <a:off x="974706"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9" name="Google Shape;729;p128"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29"/>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735" name="Google Shape;735;p129"/>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30"/>
          <p:cNvSpPr txBox="1"/>
          <p:nvPr/>
        </p:nvSpPr>
        <p:spPr>
          <a:xfrm>
            <a:off x="1411463" y="18840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Acercamiento a nuestro</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primer login</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95"/>
          <p:cNvSpPr txBox="1"/>
          <p:nvPr/>
        </p:nvSpPr>
        <p:spPr>
          <a:xfrm>
            <a:off x="1461300" y="22529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Cookies, Sessions &amp; Storage II</a:t>
            </a:r>
            <a:endParaRPr sz="4000" b="1" i="0" u="none" strike="noStrike" cap="none">
              <a:solidFill>
                <a:srgbClr val="EAFF6A"/>
              </a:solidFill>
              <a:latin typeface="DM Sans"/>
              <a:ea typeface="DM Sans"/>
              <a:cs typeface="DM Sans"/>
              <a:sym typeface="DM Sans"/>
            </a:endParaRPr>
          </a:p>
        </p:txBody>
      </p:sp>
      <p:sp>
        <p:nvSpPr>
          <p:cNvPr id="309" name="Google Shape;309;p95"/>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a:t>
            </a:r>
            <a:r>
              <a:rPr lang="es" sz="1800" b="1">
                <a:solidFill>
                  <a:schemeClr val="lt1"/>
                </a:solidFill>
                <a:latin typeface="DM Sans"/>
                <a:ea typeface="DM Sans"/>
                <a:cs typeface="DM Sans"/>
                <a:sym typeface="DM Sans"/>
              </a:rPr>
              <a:t>02.  DISEÑO Y ARQUITECTURA BACKEND </a:t>
            </a:r>
            <a:r>
              <a:rPr lang="es" sz="1800" b="0" i="0" u="none" strike="noStrike" cap="none">
                <a:solidFill>
                  <a:schemeClr val="lt1"/>
                </a:solidFill>
                <a:latin typeface="DM Sans"/>
                <a:ea typeface="DM Sans"/>
                <a:cs typeface="DM Sans"/>
                <a:sym typeface="DM Sans"/>
              </a:rPr>
              <a:t> </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31"/>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Hands on lab</a:t>
            </a:r>
            <a:endParaRPr sz="3500" b="1">
              <a:solidFill>
                <a:srgbClr val="EAFF6A"/>
              </a:solidFill>
              <a:latin typeface="DM Sans"/>
              <a:ea typeface="DM Sans"/>
              <a:cs typeface="DM Sans"/>
              <a:sym typeface="DM Sans"/>
            </a:endParaRPr>
          </a:p>
        </p:txBody>
      </p:sp>
      <p:sp>
        <p:nvSpPr>
          <p:cNvPr id="746" name="Google Shape;746;p131"/>
          <p:cNvSpPr txBox="1"/>
          <p:nvPr/>
        </p:nvSpPr>
        <p:spPr>
          <a:xfrm>
            <a:off x="473350" y="1473700"/>
            <a:ext cx="8347500" cy="347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lang="es" sz="2200" b="1">
                <a:solidFill>
                  <a:srgbClr val="B7B7B7"/>
                </a:solidFill>
                <a:latin typeface="DM Sans"/>
                <a:ea typeface="DM Sans"/>
                <a:cs typeface="DM Sans"/>
                <a:sym typeface="DM Sans"/>
              </a:rPr>
              <a:t> repasaremos </a:t>
            </a:r>
            <a:r>
              <a:rPr lang="es" sz="2200">
                <a:solidFill>
                  <a:srgbClr val="B7B7B7"/>
                </a:solidFill>
                <a:latin typeface="DM Sans"/>
                <a:ea typeface="DM Sans"/>
                <a:cs typeface="DM Sans"/>
                <a:sym typeface="DM Sans"/>
              </a:rPr>
              <a:t>algunos de los conceptos vistos en clase con una aplicación</a:t>
            </a:r>
            <a:endParaRPr sz="22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2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200" b="1">
                <a:solidFill>
                  <a:srgbClr val="83AEFB"/>
                </a:solidFill>
                <a:latin typeface="DM Sans"/>
                <a:ea typeface="DM Sans"/>
                <a:cs typeface="DM Sans"/>
                <a:sym typeface="DM Sans"/>
              </a:rPr>
              <a:t>¿De qué manera?</a:t>
            </a:r>
            <a:endParaRPr sz="2200" b="1">
              <a:solidFill>
                <a:srgbClr val="83AEFB"/>
              </a:solidFill>
              <a:latin typeface="DM Sans"/>
              <a:ea typeface="DM Sans"/>
              <a:cs typeface="DM Sans"/>
              <a:sym typeface="DM Sans"/>
            </a:endParaRPr>
          </a:p>
          <a:p>
            <a:pPr marL="0" lvl="0" indent="0" algn="l" rtl="0">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marL="0" lvl="0" indent="0" algn="l" rtl="0">
              <a:spcBef>
                <a:spcPts val="0"/>
              </a:spcBef>
              <a:spcAft>
                <a:spcPts val="0"/>
              </a:spcAft>
              <a:buNone/>
            </a:pPr>
            <a:endParaRPr sz="2200">
              <a:solidFill>
                <a:srgbClr val="B7B7B7"/>
              </a:solidFill>
              <a:latin typeface="DM Sans"/>
              <a:ea typeface="DM Sans"/>
              <a:cs typeface="DM Sans"/>
              <a:sym typeface="DM Sans"/>
            </a:endParaRPr>
          </a:p>
          <a:p>
            <a:pPr marL="0" lvl="0" indent="0" algn="l" rtl="0">
              <a:spcBef>
                <a:spcPts val="0"/>
              </a:spcBef>
              <a:spcAft>
                <a:spcPts val="0"/>
              </a:spcAft>
              <a:buNone/>
            </a:pPr>
            <a:r>
              <a:rPr lang="es" sz="1600">
                <a:solidFill>
                  <a:srgbClr val="B7B7B7"/>
                </a:solidFill>
                <a:latin typeface="DM Sans"/>
                <a:ea typeface="DM Sans"/>
                <a:cs typeface="DM Sans"/>
                <a:sym typeface="DM Sans"/>
              </a:rPr>
              <a:t>Tiempo estimado: </a:t>
            </a:r>
            <a:r>
              <a:rPr lang="es" sz="1600" b="1">
                <a:solidFill>
                  <a:srgbClr val="83AEFB"/>
                </a:solidFill>
                <a:latin typeface="DM Sans"/>
                <a:ea typeface="DM Sans"/>
                <a:cs typeface="DM Sans"/>
                <a:sym typeface="DM Sans"/>
              </a:rPr>
              <a:t> 35-45min</a:t>
            </a:r>
            <a:endParaRPr sz="1600" b="1">
              <a:solidFill>
                <a:srgbClr val="83AEFB"/>
              </a:solidFill>
              <a:latin typeface="DM Sans"/>
              <a:ea typeface="DM Sans"/>
              <a:cs typeface="DM Sans"/>
              <a:sym typeface="DM Sans"/>
            </a:endParaRPr>
          </a:p>
        </p:txBody>
      </p:sp>
      <p:grpSp>
        <p:nvGrpSpPr>
          <p:cNvPr id="747" name="Google Shape;747;p131"/>
          <p:cNvGrpSpPr/>
          <p:nvPr/>
        </p:nvGrpSpPr>
        <p:grpSpPr>
          <a:xfrm>
            <a:off x="473351" y="619523"/>
            <a:ext cx="738900" cy="738900"/>
            <a:chOff x="473351" y="619523"/>
            <a:chExt cx="738900" cy="738900"/>
          </a:xfrm>
        </p:grpSpPr>
        <p:sp>
          <p:nvSpPr>
            <p:cNvPr id="748" name="Google Shape;748;p131"/>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9" name="Google Shape;749;p13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grpSp>
        <p:nvGrpSpPr>
          <p:cNvPr id="754" name="Google Shape;754;p132"/>
          <p:cNvGrpSpPr/>
          <p:nvPr/>
        </p:nvGrpSpPr>
        <p:grpSpPr>
          <a:xfrm>
            <a:off x="457350" y="468286"/>
            <a:ext cx="431074" cy="431074"/>
            <a:chOff x="473351" y="619523"/>
            <a:chExt cx="738900" cy="738900"/>
          </a:xfrm>
        </p:grpSpPr>
        <p:sp>
          <p:nvSpPr>
            <p:cNvPr id="755" name="Google Shape;755;p13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6" name="Google Shape;756;p13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57" name="Google Shape;757;p132"/>
          <p:cNvSpPr txBox="1"/>
          <p:nvPr/>
        </p:nvSpPr>
        <p:spPr>
          <a:xfrm>
            <a:off x="566125" y="1027575"/>
            <a:ext cx="8524200" cy="58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2900" b="1">
                <a:solidFill>
                  <a:schemeClr val="dk1"/>
                </a:solidFill>
                <a:latin typeface="DM Sans"/>
                <a:ea typeface="DM Sans"/>
                <a:cs typeface="DM Sans"/>
                <a:sym typeface="DM Sans"/>
              </a:rPr>
              <a:t>Primer login por formulario</a:t>
            </a:r>
            <a:endParaRPr sz="2900" b="1">
              <a:solidFill>
                <a:schemeClr val="dk1"/>
              </a:solidFill>
              <a:latin typeface="DM Sans"/>
              <a:ea typeface="DM Sans"/>
              <a:cs typeface="DM Sans"/>
              <a:sym typeface="DM Sans"/>
            </a:endParaRPr>
          </a:p>
        </p:txBody>
      </p:sp>
      <p:sp>
        <p:nvSpPr>
          <p:cNvPr id="758" name="Google Shape;758;p13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759" name="Google Shape;759;p132"/>
          <p:cNvSpPr txBox="1"/>
          <p:nvPr/>
        </p:nvSpPr>
        <p:spPr>
          <a:xfrm>
            <a:off x="502350" y="1614075"/>
            <a:ext cx="8139300" cy="210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¿Cómo lo hacemos? </a:t>
            </a:r>
            <a:r>
              <a:rPr lang="es" sz="1350" b="1">
                <a:latin typeface="DM Sans"/>
                <a:ea typeface="DM Sans"/>
                <a:cs typeface="DM Sans"/>
                <a:sym typeface="DM Sans"/>
              </a:rPr>
              <a:t>Se levantará un sistema de login completo utilizando router + motor de plantillas Handlebars + base de datos para usuarios y sesiones + </a:t>
            </a:r>
            <a:endParaRPr sz="1350" b="1">
              <a:latin typeface="DM Sans"/>
              <a:ea typeface="DM Sans"/>
              <a:cs typeface="DM Sans"/>
              <a:sym typeface="DM Sans"/>
            </a:endParaRPr>
          </a:p>
          <a:p>
            <a:pPr marL="0" lvl="0" indent="0" algn="l" rtl="0">
              <a:spcBef>
                <a:spcPts val="0"/>
              </a:spcBef>
              <a:spcAft>
                <a:spcPts val="0"/>
              </a:spcAft>
              <a:buNone/>
            </a:pPr>
            <a:endParaRPr sz="1350" b="1">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Se deberá contar con una estructura de router para sessions en /api/sessions/ el cual contará con métodos para registrar a un usuario y para su respectivo login</a:t>
            </a:r>
            <a:endParaRPr sz="1350">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a:latin typeface="DM Sans"/>
                <a:ea typeface="DM Sans"/>
                <a:cs typeface="DM Sans"/>
                <a:sym typeface="DM Sans"/>
              </a:rPr>
              <a:t>Se deberá contar además con un router de vistas en la ruta base / para llevar al formulario de login, de registro y de perfil.</a:t>
            </a:r>
            <a:endParaRPr sz="1350">
              <a:latin typeface="DM Sans"/>
              <a:ea typeface="DM Sans"/>
              <a:cs typeface="DM Sans"/>
              <a:sym typeface="DM Sans"/>
            </a:endParaRPr>
          </a:p>
          <a:p>
            <a:pPr marL="457200" lvl="0" indent="0" algn="l" rtl="0">
              <a:lnSpc>
                <a:spcPct val="115000"/>
              </a:lnSpc>
              <a:spcBef>
                <a:spcPts val="1000"/>
              </a:spcBef>
              <a:spcAft>
                <a:spcPts val="0"/>
              </a:spcAft>
              <a:buNone/>
            </a:pPr>
            <a:endParaRPr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grpSp>
        <p:nvGrpSpPr>
          <p:cNvPr id="764" name="Google Shape;764;p133"/>
          <p:cNvGrpSpPr/>
          <p:nvPr/>
        </p:nvGrpSpPr>
        <p:grpSpPr>
          <a:xfrm>
            <a:off x="457350" y="468286"/>
            <a:ext cx="431074" cy="431074"/>
            <a:chOff x="473351" y="619523"/>
            <a:chExt cx="738900" cy="738900"/>
          </a:xfrm>
        </p:grpSpPr>
        <p:sp>
          <p:nvSpPr>
            <p:cNvPr id="765" name="Google Shape;765;p13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6" name="Google Shape;766;p13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67" name="Google Shape;767;p13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768" name="Google Shape;768;p133"/>
          <p:cNvSpPr txBox="1"/>
          <p:nvPr/>
        </p:nvSpPr>
        <p:spPr>
          <a:xfrm>
            <a:off x="502350" y="953550"/>
            <a:ext cx="8139300" cy="38328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El formulario de registro insertará en la base de datos el usuario. El cual deberá contar con:</a:t>
            </a:r>
            <a:endParaRPr sz="1350">
              <a:solidFill>
                <a:schemeClr val="dk1"/>
              </a:solidFill>
              <a:latin typeface="DM Sans"/>
              <a:ea typeface="DM Sans"/>
              <a:cs typeface="DM Sans"/>
              <a:sym typeface="DM Sans"/>
            </a:endParaRPr>
          </a:p>
          <a:p>
            <a:pPr marL="914400" lvl="1" indent="-314325" algn="l" rtl="0">
              <a:spcBef>
                <a:spcPts val="100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first_name</a:t>
            </a:r>
            <a:endParaRPr sz="1350">
              <a:solidFill>
                <a:schemeClr val="dk1"/>
              </a:solidFill>
              <a:latin typeface="DM Sans"/>
              <a:ea typeface="DM Sans"/>
              <a:cs typeface="DM Sans"/>
              <a:sym typeface="DM Sans"/>
            </a:endParaRPr>
          </a:p>
          <a:p>
            <a:pPr marL="914400" lvl="1" indent="-314325" algn="l" rtl="0">
              <a:spcBef>
                <a:spcPts val="100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last_name</a:t>
            </a:r>
            <a:endParaRPr sz="1350">
              <a:solidFill>
                <a:schemeClr val="dk1"/>
              </a:solidFill>
              <a:latin typeface="DM Sans"/>
              <a:ea typeface="DM Sans"/>
              <a:cs typeface="DM Sans"/>
              <a:sym typeface="DM Sans"/>
            </a:endParaRPr>
          </a:p>
          <a:p>
            <a:pPr marL="914400" lvl="1" indent="-314325" algn="l" rtl="0">
              <a:spcBef>
                <a:spcPts val="100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email</a:t>
            </a:r>
            <a:endParaRPr sz="1350">
              <a:solidFill>
                <a:schemeClr val="dk1"/>
              </a:solidFill>
              <a:latin typeface="DM Sans"/>
              <a:ea typeface="DM Sans"/>
              <a:cs typeface="DM Sans"/>
              <a:sym typeface="DM Sans"/>
            </a:endParaRPr>
          </a:p>
          <a:p>
            <a:pPr marL="914400" lvl="1" indent="-314325" algn="l" rtl="0">
              <a:spcBef>
                <a:spcPts val="100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age</a:t>
            </a:r>
            <a:endParaRPr sz="1350">
              <a:solidFill>
                <a:schemeClr val="dk1"/>
              </a:solidFill>
              <a:latin typeface="DM Sans"/>
              <a:ea typeface="DM Sans"/>
              <a:cs typeface="DM Sans"/>
              <a:sym typeface="DM Sans"/>
            </a:endParaRPr>
          </a:p>
          <a:p>
            <a:pPr marL="914400" lvl="1" indent="-314325" algn="l" rtl="0">
              <a:spcBef>
                <a:spcPts val="100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password</a:t>
            </a:r>
            <a:endParaRPr sz="1350">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a:latin typeface="DM Sans"/>
                <a:ea typeface="DM Sans"/>
                <a:cs typeface="DM Sans"/>
                <a:sym typeface="DM Sans"/>
              </a:rPr>
              <a:t>Se debe contar con el formulario de login el cual corroborará que el usuario exista en la base, y además genere un objeto user en req.session, indicando que puede utilizar la página.</a:t>
            </a:r>
            <a:endParaRPr sz="1350">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a:latin typeface="DM Sans"/>
                <a:ea typeface="DM Sans"/>
                <a:cs typeface="DM Sans"/>
                <a:sym typeface="DM Sans"/>
              </a:rPr>
              <a:t>Agregar validaciones a las rutas de vistas para que, si aún no estoy logueado, no pueda entrar a ver mi perfil, y si ya estoy logueado, no pueda volver a loguearme o registrarme.</a:t>
            </a:r>
            <a:endParaRPr sz="1350">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a:latin typeface="DM Sans"/>
                <a:ea typeface="DM Sans"/>
                <a:cs typeface="DM Sans"/>
                <a:sym typeface="DM Sans"/>
              </a:rPr>
              <a:t>En la vista de perfil, se deben arrojar los datos </a:t>
            </a:r>
            <a:r>
              <a:rPr lang="es" sz="1350" b="1">
                <a:latin typeface="DM Sans"/>
                <a:ea typeface="DM Sans"/>
                <a:cs typeface="DM Sans"/>
                <a:sym typeface="DM Sans"/>
              </a:rPr>
              <a:t>no sensibles</a:t>
            </a:r>
            <a:r>
              <a:rPr lang="es" sz="1350">
                <a:latin typeface="DM Sans"/>
                <a:ea typeface="DM Sans"/>
                <a:cs typeface="DM Sans"/>
                <a:sym typeface="DM Sans"/>
              </a:rPr>
              <a:t> del usuario que se haya logueado.</a:t>
            </a:r>
            <a:endParaRPr sz="1350">
              <a:latin typeface="DM Sans"/>
              <a:ea typeface="DM Sans"/>
              <a:cs typeface="DM Sans"/>
              <a:sym typeface="DM Sans"/>
            </a:endParaRPr>
          </a:p>
          <a:p>
            <a:pPr marL="457200" lvl="0" indent="0" algn="l" rtl="0">
              <a:lnSpc>
                <a:spcPct val="115000"/>
              </a:lnSpc>
              <a:spcBef>
                <a:spcPts val="1000"/>
              </a:spcBef>
              <a:spcAft>
                <a:spcPts val="0"/>
              </a:spcAft>
              <a:buNone/>
            </a:pP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34"/>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Reajustando autorización</a:t>
            </a:r>
            <a:endParaRPr sz="4000" b="1" i="0" u="none" strike="noStrike" cap="none">
              <a:solidFill>
                <a:schemeClr val="dk1"/>
              </a:solidFill>
              <a:highlight>
                <a:srgbClr val="EAFF6A"/>
              </a:highlight>
              <a:latin typeface="DM Sans"/>
              <a:ea typeface="DM Sans"/>
              <a:cs typeface="DM Sans"/>
              <a:sym typeface="DM Sans"/>
            </a:endParaRPr>
          </a:p>
        </p:txBody>
      </p:sp>
      <p:sp>
        <p:nvSpPr>
          <p:cNvPr id="774" name="Google Shape;774;p13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a:t>
            </a:r>
            <a:r>
              <a:rPr lang="es" sz="2000">
                <a:solidFill>
                  <a:srgbClr val="83AEFB"/>
                </a:solidFill>
                <a:latin typeface="DM Sans"/>
                <a:ea typeface="DM Sans"/>
                <a:cs typeface="DM Sans"/>
                <a:sym typeface="DM Sans"/>
              </a:rPr>
              <a:t> 15min</a:t>
            </a:r>
            <a:endParaRPr sz="2000" b="1" i="0" u="none" strike="noStrike" cap="none">
              <a:solidFill>
                <a:srgbClr val="83AEFB"/>
              </a:solidFill>
              <a:latin typeface="DM Sans"/>
              <a:ea typeface="DM Sans"/>
              <a:cs typeface="DM Sans"/>
              <a:sym typeface="DM Sans"/>
            </a:endParaRPr>
          </a:p>
        </p:txBody>
      </p:sp>
      <p:grpSp>
        <p:nvGrpSpPr>
          <p:cNvPr id="775" name="Google Shape;775;p134"/>
          <p:cNvGrpSpPr/>
          <p:nvPr/>
        </p:nvGrpSpPr>
        <p:grpSpPr>
          <a:xfrm>
            <a:off x="4202551" y="994261"/>
            <a:ext cx="738900" cy="738974"/>
            <a:chOff x="974706" y="2467173"/>
            <a:chExt cx="738900" cy="738900"/>
          </a:xfrm>
        </p:grpSpPr>
        <p:sp>
          <p:nvSpPr>
            <p:cNvPr id="776" name="Google Shape;776;p134"/>
            <p:cNvSpPr/>
            <p:nvPr/>
          </p:nvSpPr>
          <p:spPr>
            <a:xfrm>
              <a:off x="974706"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7" name="Google Shape;777;p13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35"/>
          <p:cNvSpPr txBox="1"/>
          <p:nvPr/>
        </p:nvSpPr>
        <p:spPr>
          <a:xfrm>
            <a:off x="501450" y="1081750"/>
            <a:ext cx="798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Reajustando autorización</a:t>
            </a:r>
            <a:endParaRPr sz="4000" b="1" i="0" u="none" strike="noStrike" cap="none">
              <a:solidFill>
                <a:schemeClr val="dk1"/>
              </a:solidFill>
              <a:latin typeface="DM Sans"/>
              <a:ea typeface="DM Sans"/>
              <a:cs typeface="DM Sans"/>
              <a:sym typeface="DM Sans"/>
            </a:endParaRPr>
          </a:p>
        </p:txBody>
      </p:sp>
      <p:pic>
        <p:nvPicPr>
          <p:cNvPr id="783" name="Google Shape;783;p135"/>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784" name="Google Shape;784;p135"/>
          <p:cNvSpPr txBox="1"/>
          <p:nvPr/>
        </p:nvSpPr>
        <p:spPr>
          <a:xfrm>
            <a:off x="501450" y="2003025"/>
            <a:ext cx="7515600" cy="2232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base en el proyecto realizado en el Hands on lab:</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Cambiar la validación de rutas por middlewares de rutas públicas o privadas. </a:t>
            </a:r>
            <a:endParaRPr sz="1350">
              <a:latin typeface="DM Sans"/>
              <a:ea typeface="DM Sans"/>
              <a:cs typeface="DM Sans"/>
              <a:sym typeface="DM Sans"/>
            </a:endParaRPr>
          </a:p>
          <a:p>
            <a:pPr marL="914400" marR="0" lvl="1" indent="-314325" algn="l" rtl="0">
              <a:lnSpc>
                <a:spcPct val="100000"/>
              </a:lnSpc>
              <a:spcBef>
                <a:spcPts val="1000"/>
              </a:spcBef>
              <a:spcAft>
                <a:spcPts val="0"/>
              </a:spcAft>
              <a:buSzPts val="1350"/>
              <a:buFont typeface="DM Sans"/>
              <a:buChar char="○"/>
            </a:pPr>
            <a:r>
              <a:rPr lang="es" sz="1350">
                <a:latin typeface="DM Sans"/>
                <a:ea typeface="DM Sans"/>
                <a:cs typeface="DM Sans"/>
                <a:sym typeface="DM Sans"/>
              </a:rPr>
              <a:t>Las rutas públicas deben regresar siempre a la pantalla de login en caso de que no se reconozca una session activa.</a:t>
            </a:r>
            <a:endParaRPr sz="1350">
              <a:latin typeface="DM Sans"/>
              <a:ea typeface="DM Sans"/>
              <a:cs typeface="DM Sans"/>
              <a:sym typeface="DM Sans"/>
            </a:endParaRPr>
          </a:p>
          <a:p>
            <a:pPr marL="914400" marR="0" lvl="1" indent="-314325" algn="l" rtl="0">
              <a:lnSpc>
                <a:spcPct val="100000"/>
              </a:lnSpc>
              <a:spcBef>
                <a:spcPts val="1000"/>
              </a:spcBef>
              <a:spcAft>
                <a:spcPts val="0"/>
              </a:spcAft>
              <a:buSzPts val="1350"/>
              <a:buFont typeface="DM Sans"/>
              <a:buChar char="○"/>
            </a:pPr>
            <a:r>
              <a:rPr lang="es" sz="1350">
                <a:latin typeface="DM Sans"/>
                <a:ea typeface="DM Sans"/>
                <a:cs typeface="DM Sans"/>
                <a:sym typeface="DM Sans"/>
              </a:rPr>
              <a:t>Las rutas privadas deben regresar siempre a la pantalla de profile en caso de que haya una sesión activa en session.</a:t>
            </a:r>
            <a:endParaRPr sz="1350">
              <a:latin typeface="DM Sans"/>
              <a:ea typeface="DM Sans"/>
              <a:cs typeface="DM Sans"/>
              <a:sym typeface="DM Sans"/>
            </a:endParaRPr>
          </a:p>
          <a:p>
            <a:pPr marL="457200" marR="0" lvl="0" indent="-314325" algn="l" rtl="0">
              <a:lnSpc>
                <a:spcPct val="100000"/>
              </a:lnSpc>
              <a:spcBef>
                <a:spcPts val="1000"/>
              </a:spcBef>
              <a:spcAft>
                <a:spcPts val="1000"/>
              </a:spcAft>
              <a:buClr>
                <a:schemeClr val="accent4"/>
              </a:buClr>
              <a:buSzPts val="1350"/>
              <a:buFont typeface="DM Sans"/>
              <a:buChar char="✓"/>
            </a:pPr>
            <a:r>
              <a:rPr lang="es" sz="1350">
                <a:latin typeface="DM Sans"/>
                <a:ea typeface="DM Sans"/>
                <a:cs typeface="DM Sans"/>
                <a:sym typeface="DM Sans"/>
              </a:rPr>
              <a:t>Realizar un botón “logout” en la vista de perfil, que permita destruir la sesión y redireccionar a la vista de login.</a:t>
            </a:r>
            <a:endParaRPr sz="1350">
              <a:latin typeface="DM Sans"/>
              <a:ea typeface="DM Sans"/>
              <a:cs typeface="DM Sans"/>
              <a:sym typeface="DM Sans"/>
            </a:endParaRPr>
          </a:p>
        </p:txBody>
      </p:sp>
      <p:sp>
        <p:nvSpPr>
          <p:cNvPr id="785" name="Google Shape;785;p13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grpSp>
        <p:nvGrpSpPr>
          <p:cNvPr id="786" name="Google Shape;786;p135"/>
          <p:cNvGrpSpPr/>
          <p:nvPr/>
        </p:nvGrpSpPr>
        <p:grpSpPr>
          <a:xfrm>
            <a:off x="501452" y="483061"/>
            <a:ext cx="401518" cy="401518"/>
            <a:chOff x="974706" y="2467173"/>
            <a:chExt cx="738900" cy="738900"/>
          </a:xfrm>
        </p:grpSpPr>
        <p:sp>
          <p:nvSpPr>
            <p:cNvPr id="787" name="Google Shape;787;p135"/>
            <p:cNvSpPr/>
            <p:nvPr/>
          </p:nvSpPr>
          <p:spPr>
            <a:xfrm>
              <a:off x="974706"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8" name="Google Shape;788;p135"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05"/>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Cookies, Sessions &amp; Storage II</a:t>
            </a:r>
            <a:endParaRPr sz="4000" b="1" i="0" u="none" strike="noStrike" cap="none">
              <a:solidFill>
                <a:schemeClr val="dk1"/>
              </a:solidFill>
              <a:latin typeface="DM Sans"/>
              <a:ea typeface="DM Sans"/>
              <a:cs typeface="DM Sans"/>
              <a:sym typeface="DM Sans"/>
            </a:endParaRPr>
          </a:p>
        </p:txBody>
      </p:sp>
      <p:sp>
        <p:nvSpPr>
          <p:cNvPr id="382" name="Google Shape;382;p105"/>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CLASE 2</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36"/>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Implementación de login.</a:t>
            </a:r>
            <a:endParaRPr sz="4000" b="1" i="0" u="none" strike="noStrike" cap="none">
              <a:solidFill>
                <a:schemeClr val="dk1"/>
              </a:solidFill>
              <a:highlight>
                <a:srgbClr val="EAFF6A"/>
              </a:highlight>
              <a:latin typeface="DM Sans"/>
              <a:ea typeface="DM Sans"/>
              <a:cs typeface="DM Sans"/>
              <a:sym typeface="DM Sans"/>
            </a:endParaRPr>
          </a:p>
        </p:txBody>
      </p:sp>
      <p:grpSp>
        <p:nvGrpSpPr>
          <p:cNvPr id="794" name="Google Shape;794;p136"/>
          <p:cNvGrpSpPr/>
          <p:nvPr/>
        </p:nvGrpSpPr>
        <p:grpSpPr>
          <a:xfrm>
            <a:off x="4202553" y="994238"/>
            <a:ext cx="738900" cy="738974"/>
            <a:chOff x="3137108" y="2467173"/>
            <a:chExt cx="738900" cy="738900"/>
          </a:xfrm>
        </p:grpSpPr>
        <p:sp>
          <p:nvSpPr>
            <p:cNvPr id="795" name="Google Shape;795;p136"/>
            <p:cNvSpPr/>
            <p:nvPr/>
          </p:nvSpPr>
          <p:spPr>
            <a:xfrm>
              <a:off x="3137108"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6" name="Google Shape;796;p13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37"/>
          <p:cNvSpPr txBox="1"/>
          <p:nvPr/>
        </p:nvSpPr>
        <p:spPr>
          <a:xfrm>
            <a:off x="457350" y="1908175"/>
            <a:ext cx="3987000" cy="290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Consigna</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Ajustar </a:t>
            </a:r>
            <a:r>
              <a:rPr lang="es" sz="1350" u="sng">
                <a:solidFill>
                  <a:schemeClr val="hlink"/>
                </a:solidFill>
                <a:latin typeface="DM Sans"/>
                <a:ea typeface="DM Sans"/>
                <a:cs typeface="DM Sans"/>
                <a:sym typeface="DM Sans"/>
                <a:hlinkClick r:id="rId3"/>
              </a:rPr>
              <a:t>nuestro servidor principal</a:t>
            </a:r>
            <a:r>
              <a:rPr lang="es" sz="1350">
                <a:solidFill>
                  <a:srgbClr val="999999"/>
                </a:solidFill>
                <a:latin typeface="DM Sans"/>
                <a:ea typeface="DM Sans"/>
                <a:cs typeface="DM Sans"/>
                <a:sym typeface="DM Sans"/>
              </a:rPr>
              <a:t> para trabajar con un sistema de login.</a:t>
            </a:r>
            <a:endParaRPr sz="1350" b="0" i="0" u="none" strike="noStrike" cap="none">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Aspectos a incluir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Deberá contar con todas las vistas realizadas en el hands on lab, así también como las rutas de router para procesar el registro y el login. </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Una vez completado el login, realizar la redirección directamente a la vista de productos.</a:t>
            </a:r>
            <a:endParaRPr sz="1350">
              <a:solidFill>
                <a:srgbClr val="999999"/>
              </a:solidFill>
              <a:latin typeface="DM Sans"/>
              <a:ea typeface="DM Sans"/>
              <a:cs typeface="DM Sans"/>
              <a:sym typeface="DM Sans"/>
            </a:endParaRPr>
          </a:p>
        </p:txBody>
      </p:sp>
      <p:sp>
        <p:nvSpPr>
          <p:cNvPr id="802" name="Google Shape;802;p137"/>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Implementación de login</a:t>
            </a:r>
            <a:endParaRPr sz="4000" b="1" i="0" u="none" strike="noStrike" cap="none">
              <a:solidFill>
                <a:schemeClr val="dk1"/>
              </a:solidFill>
              <a:latin typeface="DM Sans"/>
              <a:ea typeface="DM Sans"/>
              <a:cs typeface="DM Sans"/>
              <a:sym typeface="DM Sans"/>
            </a:endParaRPr>
          </a:p>
        </p:txBody>
      </p:sp>
      <p:pic>
        <p:nvPicPr>
          <p:cNvPr id="803" name="Google Shape;803;p137"/>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04" name="Google Shape;804;p137"/>
          <p:cNvSpPr txBox="1"/>
          <p:nvPr/>
        </p:nvSpPr>
        <p:spPr>
          <a:xfrm>
            <a:off x="4572000" y="1820650"/>
            <a:ext cx="3834600" cy="29484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Agregar a la vista de productos un mensaje de bienvenida con los datos del usuario</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Agregar un sistema de roles, de manera que si colocamos en el login como correo </a:t>
            </a:r>
            <a:r>
              <a:rPr lang="es" sz="1350" u="sng">
                <a:solidFill>
                  <a:schemeClr val="hlink"/>
                </a:solidFill>
                <a:latin typeface="DM Sans"/>
                <a:ea typeface="DM Sans"/>
                <a:cs typeface="DM Sans"/>
                <a:sym typeface="DM Sans"/>
                <a:hlinkClick r:id="rId5"/>
              </a:rPr>
              <a:t>adminCoder@coder.com</a:t>
            </a:r>
            <a:r>
              <a:rPr lang="es" sz="1350">
                <a:solidFill>
                  <a:srgbClr val="999999"/>
                </a:solidFill>
                <a:latin typeface="DM Sans"/>
                <a:ea typeface="DM Sans"/>
                <a:cs typeface="DM Sans"/>
                <a:sym typeface="DM Sans"/>
              </a:rPr>
              <a:t>, y la contraseña adminCod3r123, el usuario de la sesión además tenga un campo </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Todos los usuarios que no sean admin deberán contar con un rol “usuario”.</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Implementar botón de “logout” para destruir la sesión y redirigir a la vista de login</a:t>
            </a:r>
            <a:endParaRPr sz="1350">
              <a:solidFill>
                <a:srgbClr val="999999"/>
              </a:solidFill>
              <a:latin typeface="DM Sans"/>
              <a:ea typeface="DM Sans"/>
              <a:cs typeface="DM Sans"/>
              <a:sym typeface="DM Sans"/>
            </a:endParaRPr>
          </a:p>
        </p:txBody>
      </p:sp>
      <p:sp>
        <p:nvSpPr>
          <p:cNvPr id="805" name="Google Shape;805;p137"/>
          <p:cNvSpPr/>
          <p:nvPr/>
        </p:nvSpPr>
        <p:spPr>
          <a:xfrm>
            <a:off x="457345" y="468197"/>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6" name="Google Shape;806;p137" title="ícono de desafío entregable"/>
          <p:cNvPicPr preferRelativeResize="0"/>
          <p:nvPr/>
        </p:nvPicPr>
        <p:blipFill>
          <a:blip r:embed="rId6">
            <a:alphaModFix/>
          </a:blip>
          <a:stretch>
            <a:fillRect/>
          </a:stretch>
        </p:blipFill>
        <p:spPr>
          <a:xfrm>
            <a:off x="543105" y="558676"/>
            <a:ext cx="250116" cy="250119"/>
          </a:xfrm>
          <a:prstGeom prst="rect">
            <a:avLst/>
          </a:prstGeom>
          <a:noFill/>
          <a:ln>
            <a:noFill/>
          </a:ln>
        </p:spPr>
      </p:pic>
      <p:sp>
        <p:nvSpPr>
          <p:cNvPr id="807" name="Google Shape;807;p137"/>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000000"/>
                </a:solidFill>
                <a:latin typeface="DM Sans"/>
                <a:ea typeface="DM Sans"/>
                <a:cs typeface="DM Sans"/>
                <a:sym typeface="DM Sans"/>
              </a:rPr>
              <a:t>ACTIVIDAD PRÁCTICA</a:t>
            </a:r>
            <a:endParaRPr>
              <a:latin typeface="DM Sans"/>
              <a:ea typeface="DM Sans"/>
              <a:cs typeface="DM Sans"/>
              <a:sym typeface="DM Sans"/>
            </a:endParaRPr>
          </a:p>
        </p:txBody>
      </p:sp>
      <p:sp>
        <p:nvSpPr>
          <p:cNvPr id="808" name="Google Shape;808;p137"/>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38"/>
          <p:cNvSpPr txBox="1"/>
          <p:nvPr/>
        </p:nvSpPr>
        <p:spPr>
          <a:xfrm>
            <a:off x="457350" y="1908175"/>
            <a:ext cx="3987000" cy="2697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Formato</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Link al repositorio de Github sin node_modules</a:t>
            </a:r>
            <a:endParaRPr sz="1350" b="0" i="0" u="none" strike="noStrike" cap="none">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Sugerencias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Recuerda que las vistas son importantes, más no el diseño, concéntrate en la funcionalidad de las sesiones antes que en la presentación.</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Cuida las redirecciones a las múltiples vistas.</a:t>
            </a:r>
            <a:endParaRPr sz="1350">
              <a:solidFill>
                <a:srgbClr val="999999"/>
              </a:solidFill>
              <a:latin typeface="DM Sans"/>
              <a:ea typeface="DM Sans"/>
              <a:cs typeface="DM Sans"/>
              <a:sym typeface="DM Sans"/>
            </a:endParaRPr>
          </a:p>
        </p:txBody>
      </p:sp>
      <p:sp>
        <p:nvSpPr>
          <p:cNvPr id="814" name="Google Shape;814;p138"/>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Implementación de login</a:t>
            </a:r>
            <a:endParaRPr sz="4000" b="1" i="0" u="none" strike="noStrike" cap="none">
              <a:solidFill>
                <a:schemeClr val="dk1"/>
              </a:solidFill>
              <a:latin typeface="DM Sans"/>
              <a:ea typeface="DM Sans"/>
              <a:cs typeface="DM Sans"/>
              <a:sym typeface="DM Sans"/>
            </a:endParaRPr>
          </a:p>
        </p:txBody>
      </p:sp>
      <p:pic>
        <p:nvPicPr>
          <p:cNvPr id="815" name="Google Shape;815;p13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16" name="Google Shape;816;p138"/>
          <p:cNvSpPr txBox="1"/>
          <p:nvPr/>
        </p:nvSpPr>
        <p:spPr>
          <a:xfrm>
            <a:off x="4572000" y="1820650"/>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solidFill>
                  <a:srgbClr val="999999"/>
                </a:solidFill>
                <a:latin typeface="DM Sans"/>
                <a:ea typeface="DM Sans"/>
                <a:cs typeface="DM Sans"/>
                <a:sym typeface="DM Sans"/>
              </a:rPr>
              <a:t>Tu código se testeará a partir </a:t>
            </a:r>
            <a:r>
              <a:rPr lang="es" sz="1350" u="sng">
                <a:solidFill>
                  <a:schemeClr val="hlink"/>
                </a:solidFill>
                <a:latin typeface="DM Sans"/>
                <a:ea typeface="DM Sans"/>
                <a:cs typeface="DM Sans"/>
                <a:sym typeface="DM Sans"/>
                <a:hlinkClick r:id="rId4"/>
              </a:rPr>
              <a:t>de este documento</a:t>
            </a:r>
            <a:endParaRPr sz="1350">
              <a:solidFill>
                <a:srgbClr val="999999"/>
              </a:solidFill>
              <a:latin typeface="DM Sans"/>
              <a:ea typeface="DM Sans"/>
              <a:cs typeface="DM Sans"/>
              <a:sym typeface="DM Sans"/>
            </a:endParaRPr>
          </a:p>
        </p:txBody>
      </p:sp>
      <p:sp>
        <p:nvSpPr>
          <p:cNvPr id="817" name="Google Shape;817;p138"/>
          <p:cNvSpPr/>
          <p:nvPr/>
        </p:nvSpPr>
        <p:spPr>
          <a:xfrm>
            <a:off x="457345" y="468197"/>
            <a:ext cx="431100" cy="4311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8" name="Google Shape;818;p138" title="ícono de desafío entregable"/>
          <p:cNvPicPr preferRelativeResize="0"/>
          <p:nvPr/>
        </p:nvPicPr>
        <p:blipFill>
          <a:blip r:embed="rId5">
            <a:alphaModFix/>
          </a:blip>
          <a:stretch>
            <a:fillRect/>
          </a:stretch>
        </p:blipFill>
        <p:spPr>
          <a:xfrm>
            <a:off x="543105" y="558676"/>
            <a:ext cx="250116" cy="250119"/>
          </a:xfrm>
          <a:prstGeom prst="rect">
            <a:avLst/>
          </a:prstGeom>
          <a:noFill/>
          <a:ln>
            <a:noFill/>
          </a:ln>
        </p:spPr>
      </p:pic>
      <p:sp>
        <p:nvSpPr>
          <p:cNvPr id="819" name="Google Shape;819;p138"/>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rgbClr val="000000"/>
                </a:solidFill>
                <a:latin typeface="DM Sans"/>
                <a:ea typeface="DM Sans"/>
                <a:cs typeface="DM Sans"/>
                <a:sym typeface="DM Sans"/>
              </a:rPr>
              <a:t>ACTIVIDAD PRÁCTICA</a:t>
            </a:r>
            <a:endParaRPr>
              <a:latin typeface="DM Sans"/>
              <a:ea typeface="DM Sans"/>
              <a:cs typeface="DM Sans"/>
              <a:sym typeface="DM Sans"/>
            </a:endParaRPr>
          </a:p>
        </p:txBody>
      </p:sp>
      <p:sp>
        <p:nvSpPr>
          <p:cNvPr id="820" name="Google Shape;820;p138"/>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3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96"/>
          <p:cNvPicPr preferRelativeResize="0"/>
          <p:nvPr/>
        </p:nvPicPr>
        <p:blipFill rotWithShape="1">
          <a:blip r:embed="rId3">
            <a:alphaModFix/>
          </a:blip>
          <a:srcRect/>
          <a:stretch/>
        </p:blipFill>
        <p:spPr>
          <a:xfrm>
            <a:off x="3654950" y="1299162"/>
            <a:ext cx="2042550" cy="3122575"/>
          </a:xfrm>
          <a:prstGeom prst="rect">
            <a:avLst/>
          </a:prstGeom>
          <a:noFill/>
          <a:ln>
            <a:noFill/>
          </a:ln>
        </p:spPr>
      </p:pic>
      <p:pic>
        <p:nvPicPr>
          <p:cNvPr id="315" name="Google Shape;315;p96"/>
          <p:cNvPicPr preferRelativeResize="0"/>
          <p:nvPr/>
        </p:nvPicPr>
        <p:blipFill rotWithShape="1">
          <a:blip r:embed="rId4">
            <a:alphaModFix/>
          </a:blip>
          <a:srcRect/>
          <a:stretch/>
        </p:blipFill>
        <p:spPr>
          <a:xfrm>
            <a:off x="1440025" y="1365650"/>
            <a:ext cx="1958700" cy="2989595"/>
          </a:xfrm>
          <a:prstGeom prst="rect">
            <a:avLst/>
          </a:prstGeom>
          <a:noFill/>
          <a:ln>
            <a:noFill/>
          </a:ln>
        </p:spPr>
      </p:pic>
      <p:pic>
        <p:nvPicPr>
          <p:cNvPr id="316" name="Google Shape;316;p96"/>
          <p:cNvPicPr preferRelativeResize="0"/>
          <p:nvPr/>
        </p:nvPicPr>
        <p:blipFill rotWithShape="1">
          <a:blip r:embed="rId4">
            <a:alphaModFix/>
          </a:blip>
          <a:srcRect/>
          <a:stretch/>
        </p:blipFill>
        <p:spPr>
          <a:xfrm>
            <a:off x="3682763" y="1365650"/>
            <a:ext cx="1958700" cy="2989595"/>
          </a:xfrm>
          <a:prstGeom prst="rect">
            <a:avLst/>
          </a:prstGeom>
          <a:noFill/>
          <a:ln>
            <a:noFill/>
          </a:ln>
        </p:spPr>
      </p:pic>
      <p:sp>
        <p:nvSpPr>
          <p:cNvPr id="317" name="Google Shape;317;p96"/>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318" name="Google Shape;318;p96"/>
          <p:cNvSpPr txBox="1"/>
          <p:nvPr/>
        </p:nvSpPr>
        <p:spPr>
          <a:xfrm>
            <a:off x="1439813"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a:t>
            </a:r>
            <a:endParaRPr sz="1600" i="0" u="none" strike="noStrike" cap="none">
              <a:solidFill>
                <a:schemeClr val="lt1"/>
              </a:solidFill>
              <a:latin typeface="DM Sans"/>
              <a:ea typeface="DM Sans"/>
              <a:cs typeface="DM Sans"/>
              <a:sym typeface="DM Sans"/>
            </a:endParaRPr>
          </a:p>
        </p:txBody>
      </p:sp>
      <p:cxnSp>
        <p:nvCxnSpPr>
          <p:cNvPr id="319" name="Google Shape;319;p96"/>
          <p:cNvCxnSpPr/>
          <p:nvPr/>
        </p:nvCxnSpPr>
        <p:spPr>
          <a:xfrm>
            <a:off x="1514538"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320" name="Google Shape;320;p96"/>
          <p:cNvSpPr txBox="1"/>
          <p:nvPr/>
        </p:nvSpPr>
        <p:spPr>
          <a:xfrm>
            <a:off x="1439388" y="1869250"/>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Cookies, Sessions &amp; Storage I</a:t>
            </a:r>
            <a:endParaRPr sz="1500" b="1" i="0" u="none" strike="noStrike" cap="none">
              <a:solidFill>
                <a:srgbClr val="999999"/>
              </a:solidFill>
              <a:latin typeface="DM Sans"/>
              <a:ea typeface="DM Sans"/>
              <a:cs typeface="DM Sans"/>
              <a:sym typeface="DM Sans"/>
            </a:endParaRPr>
          </a:p>
        </p:txBody>
      </p:sp>
      <p:sp>
        <p:nvSpPr>
          <p:cNvPr id="321" name="Google Shape;321;p96"/>
          <p:cNvSpPr txBox="1"/>
          <p:nvPr/>
        </p:nvSpPr>
        <p:spPr>
          <a:xfrm>
            <a:off x="3698075" y="15361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a:solidFill>
                  <a:srgbClr val="FFFFFF"/>
                </a:solidFill>
                <a:latin typeface="DM Sans"/>
                <a:ea typeface="DM Sans"/>
                <a:cs typeface="DM Sans"/>
                <a:sym typeface="DM Sans"/>
              </a:rPr>
              <a:t>2</a:t>
            </a:r>
            <a:endParaRPr sz="1600" b="1" i="0" u="none" strike="noStrike" cap="none">
              <a:solidFill>
                <a:srgbClr val="FFFFFF"/>
              </a:solidFill>
              <a:latin typeface="DM Sans"/>
              <a:ea typeface="DM Sans"/>
              <a:cs typeface="DM Sans"/>
              <a:sym typeface="DM Sans"/>
            </a:endParaRPr>
          </a:p>
        </p:txBody>
      </p:sp>
      <p:cxnSp>
        <p:nvCxnSpPr>
          <p:cNvPr id="322" name="Google Shape;322;p96"/>
          <p:cNvCxnSpPr/>
          <p:nvPr/>
        </p:nvCxnSpPr>
        <p:spPr>
          <a:xfrm>
            <a:off x="3757913" y="2655900"/>
            <a:ext cx="1778400" cy="0"/>
          </a:xfrm>
          <a:prstGeom prst="straightConnector1">
            <a:avLst/>
          </a:prstGeom>
          <a:noFill/>
          <a:ln w="9525" cap="flat" cmpd="sng">
            <a:solidFill>
              <a:srgbClr val="434343"/>
            </a:solidFill>
            <a:prstDash val="solid"/>
            <a:round/>
            <a:headEnd type="none" w="sm" len="sm"/>
            <a:tailEnd type="none" w="sm" len="sm"/>
          </a:ln>
        </p:spPr>
      </p:cxnSp>
      <p:sp>
        <p:nvSpPr>
          <p:cNvPr id="323" name="Google Shape;323;p96"/>
          <p:cNvSpPr txBox="1"/>
          <p:nvPr/>
        </p:nvSpPr>
        <p:spPr>
          <a:xfrm>
            <a:off x="3698075" y="1908550"/>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Cookies, Sessions &amp; Storage II</a:t>
            </a:r>
            <a:endParaRPr sz="1500" b="1">
              <a:solidFill>
                <a:srgbClr val="EAFF6A"/>
              </a:solidFill>
              <a:latin typeface="DM Sans"/>
              <a:ea typeface="DM Sans"/>
              <a:cs typeface="DM Sans"/>
              <a:sym typeface="DM Sans"/>
            </a:endParaRPr>
          </a:p>
        </p:txBody>
      </p:sp>
      <p:cxnSp>
        <p:nvCxnSpPr>
          <p:cNvPr id="324" name="Google Shape;324;p96"/>
          <p:cNvCxnSpPr/>
          <p:nvPr/>
        </p:nvCxnSpPr>
        <p:spPr>
          <a:xfrm>
            <a:off x="1529963" y="1832550"/>
            <a:ext cx="1778400" cy="0"/>
          </a:xfrm>
          <a:prstGeom prst="straightConnector1">
            <a:avLst/>
          </a:prstGeom>
          <a:noFill/>
          <a:ln w="9525" cap="flat" cmpd="sng">
            <a:solidFill>
              <a:srgbClr val="434343"/>
            </a:solidFill>
            <a:prstDash val="solid"/>
            <a:round/>
            <a:headEnd type="none" w="sm" len="sm"/>
            <a:tailEnd type="none" w="sm" len="sm"/>
          </a:ln>
        </p:spPr>
      </p:cxnSp>
      <p:cxnSp>
        <p:nvCxnSpPr>
          <p:cNvPr id="325" name="Google Shape;325;p96"/>
          <p:cNvCxnSpPr/>
          <p:nvPr/>
        </p:nvCxnSpPr>
        <p:spPr>
          <a:xfrm>
            <a:off x="3773338" y="1905400"/>
            <a:ext cx="1778400" cy="0"/>
          </a:xfrm>
          <a:prstGeom prst="straightConnector1">
            <a:avLst/>
          </a:prstGeom>
          <a:noFill/>
          <a:ln w="9525" cap="flat" cmpd="sng">
            <a:solidFill>
              <a:srgbClr val="434343"/>
            </a:solidFill>
            <a:prstDash val="solid"/>
            <a:round/>
            <a:headEnd type="none" w="sm" len="sm"/>
            <a:tailEnd type="none" w="sm" len="sm"/>
          </a:ln>
        </p:spPr>
      </p:cxnSp>
      <p:sp>
        <p:nvSpPr>
          <p:cNvPr id="326" name="Google Shape;326;p96"/>
          <p:cNvSpPr txBox="1"/>
          <p:nvPr/>
        </p:nvSpPr>
        <p:spPr>
          <a:xfrm>
            <a:off x="3703650" y="2714800"/>
            <a:ext cx="1999800" cy="1662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5" action="ppaction://hlinksldjump"/>
              </a:rPr>
              <a:t>Storage</a:t>
            </a:r>
            <a:endParaRPr sz="1200">
              <a:solidFill>
                <a:schemeClr val="lt1"/>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6" action="ppaction://hlinksldjump"/>
              </a:rPr>
              <a:t>Session Storage con Mongo Atlas</a:t>
            </a:r>
            <a:endParaRPr sz="1200">
              <a:solidFill>
                <a:schemeClr val="lt1"/>
              </a:solidFill>
              <a:latin typeface="DM Sans"/>
              <a:ea typeface="DM Sans"/>
              <a:cs typeface="DM Sans"/>
              <a:sym typeface="DM Sans"/>
            </a:endParaRPr>
          </a:p>
          <a:p>
            <a:pPr marL="0" marR="0" lvl="0" indent="0" algn="l" rtl="0">
              <a:lnSpc>
                <a:spcPct val="100000"/>
              </a:lnSpc>
              <a:spcBef>
                <a:spcPts val="0"/>
              </a:spcBef>
              <a:spcAft>
                <a:spcPts val="0"/>
              </a:spcAft>
              <a:buNone/>
            </a:pP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7" action="ppaction://hlinksldjump"/>
              </a:rPr>
              <a:t>Acercamiento a nuestro primer login</a:t>
            </a:r>
            <a:endParaRPr sz="1200">
              <a:solidFill>
                <a:schemeClr val="lt1"/>
              </a:solidFill>
              <a:latin typeface="DM Sans"/>
              <a:ea typeface="DM Sans"/>
              <a:cs typeface="DM Sans"/>
              <a:sym typeface="DM Sans"/>
            </a:endParaRPr>
          </a:p>
        </p:txBody>
      </p:sp>
      <p:sp>
        <p:nvSpPr>
          <p:cNvPr id="327" name="Google Shape;327;p96"/>
          <p:cNvSpPr txBox="1"/>
          <p:nvPr/>
        </p:nvSpPr>
        <p:spPr>
          <a:xfrm>
            <a:off x="1415375" y="2791000"/>
            <a:ext cx="19287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Cookies</a:t>
            </a:r>
            <a:endParaRPr sz="1200">
              <a:solidFill>
                <a:srgbClr val="999999"/>
              </a:solidFill>
              <a:latin typeface="DM Sans"/>
              <a:ea typeface="DM Sans"/>
              <a:cs typeface="DM Sans"/>
              <a:sym typeface="DM Sans"/>
            </a:endParaRPr>
          </a:p>
          <a:p>
            <a:pPr marL="457200" lvl="0" indent="0" algn="l" rtl="0">
              <a:spcBef>
                <a:spcPts val="0"/>
              </a:spcBef>
              <a:spcAft>
                <a:spcPts val="0"/>
              </a:spcAft>
              <a:buNone/>
            </a:pPr>
            <a:endParaRPr sz="1200">
              <a:solidFill>
                <a:srgbClr val="999999"/>
              </a:solidFill>
              <a:latin typeface="DM Sans"/>
              <a:ea typeface="DM Sans"/>
              <a:cs typeface="DM Sans"/>
              <a:sym typeface="DM Sans"/>
            </a:endParaRPr>
          </a:p>
          <a:p>
            <a:pPr marL="457200" lvl="0" indent="-304800" algn="l" rtl="0">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Dando identidad al cliente: sessions</a:t>
            </a:r>
            <a:endParaRPr sz="1200">
              <a:solidFill>
                <a:srgbClr val="999999"/>
              </a:solidFill>
              <a:latin typeface="DM Sans"/>
              <a:ea typeface="DM Sans"/>
              <a:cs typeface="DM Sans"/>
              <a:sym typeface="DM Sans"/>
            </a:endParaRPr>
          </a:p>
        </p:txBody>
      </p:sp>
      <p:pic>
        <p:nvPicPr>
          <p:cNvPr id="328" name="Google Shape;328;p96"/>
          <p:cNvPicPr preferRelativeResize="0"/>
          <p:nvPr/>
        </p:nvPicPr>
        <p:blipFill rotWithShape="1">
          <a:blip r:embed="rId4">
            <a:alphaModFix/>
          </a:blip>
          <a:srcRect/>
          <a:stretch/>
        </p:blipFill>
        <p:spPr>
          <a:xfrm>
            <a:off x="5926150" y="1365650"/>
            <a:ext cx="1958700" cy="2989595"/>
          </a:xfrm>
          <a:prstGeom prst="rect">
            <a:avLst/>
          </a:prstGeom>
          <a:noFill/>
          <a:ln>
            <a:noFill/>
          </a:ln>
        </p:spPr>
      </p:pic>
      <p:sp>
        <p:nvSpPr>
          <p:cNvPr id="329" name="Google Shape;329;p96"/>
          <p:cNvSpPr txBox="1"/>
          <p:nvPr/>
        </p:nvSpPr>
        <p:spPr>
          <a:xfrm>
            <a:off x="5925938"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3</a:t>
            </a:r>
            <a:endParaRPr sz="1600" i="0" u="none" strike="noStrike" cap="none">
              <a:solidFill>
                <a:schemeClr val="lt1"/>
              </a:solidFill>
              <a:latin typeface="DM Sans"/>
              <a:ea typeface="DM Sans"/>
              <a:cs typeface="DM Sans"/>
              <a:sym typeface="DM Sans"/>
            </a:endParaRPr>
          </a:p>
        </p:txBody>
      </p:sp>
      <p:cxnSp>
        <p:nvCxnSpPr>
          <p:cNvPr id="330" name="Google Shape;330;p96"/>
          <p:cNvCxnSpPr/>
          <p:nvPr/>
        </p:nvCxnSpPr>
        <p:spPr>
          <a:xfrm>
            <a:off x="6000663"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331" name="Google Shape;331;p96"/>
          <p:cNvSpPr txBox="1"/>
          <p:nvPr/>
        </p:nvSpPr>
        <p:spPr>
          <a:xfrm>
            <a:off x="5953713" y="1908750"/>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Autorización y autenticación</a:t>
            </a:r>
            <a:endParaRPr sz="1500" b="1" i="0" u="none" strike="noStrike" cap="none">
              <a:solidFill>
                <a:srgbClr val="999999"/>
              </a:solidFill>
              <a:latin typeface="DM Sans"/>
              <a:ea typeface="DM Sans"/>
              <a:cs typeface="DM Sans"/>
              <a:sym typeface="DM Sans"/>
            </a:endParaRPr>
          </a:p>
        </p:txBody>
      </p:sp>
      <p:cxnSp>
        <p:nvCxnSpPr>
          <p:cNvPr id="332" name="Google Shape;332;p96"/>
          <p:cNvCxnSpPr/>
          <p:nvPr/>
        </p:nvCxnSpPr>
        <p:spPr>
          <a:xfrm>
            <a:off x="6016288" y="1850000"/>
            <a:ext cx="1778400" cy="0"/>
          </a:xfrm>
          <a:prstGeom prst="straightConnector1">
            <a:avLst/>
          </a:prstGeom>
          <a:noFill/>
          <a:ln w="9525" cap="flat" cmpd="sng">
            <a:solidFill>
              <a:srgbClr val="434343"/>
            </a:solidFill>
            <a:prstDash val="solid"/>
            <a:round/>
            <a:headEnd type="none" w="sm" len="sm"/>
            <a:tailEnd type="none" w="sm" len="sm"/>
          </a:ln>
        </p:spPr>
      </p:cxnSp>
      <p:sp>
        <p:nvSpPr>
          <p:cNvPr id="333" name="Google Shape;333;p96"/>
          <p:cNvSpPr txBox="1"/>
          <p:nvPr/>
        </p:nvSpPr>
        <p:spPr>
          <a:xfrm>
            <a:off x="5932175" y="2795450"/>
            <a:ext cx="1778400" cy="12930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Autenticación y Autorización</a:t>
            </a:r>
            <a:endParaRPr sz="1200">
              <a:solidFill>
                <a:srgbClr val="999999"/>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999999"/>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Estrategias de autenticación: Passport</a:t>
            </a:r>
            <a:endParaRPr sz="1200">
              <a:solidFill>
                <a:srgbClr val="999999"/>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40"/>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41"/>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Helvetica Neue"/>
                <a:ea typeface="Helvetica Neue"/>
                <a:cs typeface="Helvetica Neue"/>
                <a:sym typeface="Helvetica Neue"/>
              </a:rPr>
              <a:t>Resumen</a:t>
            </a:r>
            <a:r>
              <a:rPr lang="es" sz="4000" b="1" i="0" u="none" strike="noStrike" cap="none">
                <a:solidFill>
                  <a:srgbClr val="DEFC52"/>
                </a:solidFill>
                <a:latin typeface="Helvetica Neue"/>
                <a:ea typeface="Helvetica Neue"/>
                <a:cs typeface="Helvetica Neue"/>
                <a:sym typeface="Helvetica Neue"/>
              </a:rPr>
              <a:t> </a:t>
            </a:r>
            <a:endParaRPr sz="4000" b="1" i="0" u="none" strike="noStrike" cap="none">
              <a:solidFill>
                <a:srgbClr val="DEFC52"/>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Helvetica Neue"/>
                <a:ea typeface="Helvetica Neue"/>
                <a:cs typeface="Helvetica Neue"/>
                <a:sym typeface="Helvetica Neue"/>
              </a:rPr>
              <a:t>de la clase hoy</a:t>
            </a:r>
            <a:endParaRPr sz="4000" b="0" i="0" u="none" strike="noStrike" cap="none">
              <a:solidFill>
                <a:schemeClr val="lt1"/>
              </a:solidFill>
              <a:latin typeface="Helvetica Neue Light"/>
              <a:ea typeface="Helvetica Neue Light"/>
              <a:cs typeface="Helvetica Neue Light"/>
              <a:sym typeface="Helvetica Neue Light"/>
            </a:endParaRPr>
          </a:p>
        </p:txBody>
      </p:sp>
      <p:sp>
        <p:nvSpPr>
          <p:cNvPr id="836" name="Google Shape;836;p141"/>
          <p:cNvSpPr txBox="1"/>
          <p:nvPr/>
        </p:nvSpPr>
        <p:spPr>
          <a:xfrm>
            <a:off x="2934329" y="2554401"/>
            <a:ext cx="49257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dirty="0">
                <a:solidFill>
                  <a:schemeClr val="lt1"/>
                </a:solidFill>
                <a:latin typeface="DM Sans"/>
                <a:ea typeface="DM Sans"/>
                <a:cs typeface="DM Sans"/>
                <a:sym typeface="DM Sans"/>
              </a:rPr>
              <a:t>Configuración de un Login completo</a:t>
            </a:r>
            <a:endParaRPr sz="1350" dirty="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dirty="0">
                <a:solidFill>
                  <a:schemeClr val="lt1"/>
                </a:solidFill>
                <a:latin typeface="DM Sans"/>
                <a:ea typeface="DM Sans"/>
                <a:cs typeface="DM Sans"/>
                <a:sym typeface="DM Sans"/>
              </a:rPr>
              <a:t>Storage de sessions en file System</a:t>
            </a:r>
            <a:endParaRPr sz="1350" dirty="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dirty="0">
                <a:solidFill>
                  <a:schemeClr val="lt1"/>
                </a:solidFill>
                <a:latin typeface="DM Sans"/>
                <a:ea typeface="DM Sans"/>
                <a:cs typeface="DM Sans"/>
                <a:sym typeface="DM Sans"/>
              </a:rPr>
              <a:t>Storage de sessions en MongoDB</a:t>
            </a:r>
            <a:endParaRPr sz="1350" dirty="0">
              <a:solidFill>
                <a:schemeClr val="lt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42"/>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143"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97"/>
          <p:cNvSpPr txBox="1"/>
          <p:nvPr/>
        </p:nvSpPr>
        <p:spPr>
          <a:xfrm>
            <a:off x="501450" y="10139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339" name="Google Shape;339;p97"/>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40" name="Google Shape;340;p97"/>
          <p:cNvSpPr txBox="1"/>
          <p:nvPr/>
        </p:nvSpPr>
        <p:spPr>
          <a:xfrm>
            <a:off x="2526075" y="1618625"/>
            <a:ext cx="44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Comprender los métodos de almacenamiento de sesiones</a:t>
            </a:r>
            <a:endParaRPr>
              <a:solidFill>
                <a:schemeClr val="lt1"/>
              </a:solidFill>
              <a:latin typeface="DM Sans"/>
              <a:ea typeface="DM Sans"/>
              <a:cs typeface="DM Sans"/>
              <a:sym typeface="DM Sans"/>
            </a:endParaRPr>
          </a:p>
        </p:txBody>
      </p:sp>
      <p:pic>
        <p:nvPicPr>
          <p:cNvPr id="341" name="Google Shape;341;p97"/>
          <p:cNvPicPr preferRelativeResize="0"/>
          <p:nvPr/>
        </p:nvPicPr>
        <p:blipFill>
          <a:blip r:embed="rId3">
            <a:alphaModFix/>
          </a:blip>
          <a:stretch>
            <a:fillRect/>
          </a:stretch>
        </p:blipFill>
        <p:spPr>
          <a:xfrm>
            <a:off x="2172738" y="2587325"/>
            <a:ext cx="196975" cy="196975"/>
          </a:xfrm>
          <a:prstGeom prst="rect">
            <a:avLst/>
          </a:prstGeom>
          <a:noFill/>
          <a:ln>
            <a:noFill/>
          </a:ln>
        </p:spPr>
      </p:pic>
      <p:cxnSp>
        <p:nvCxnSpPr>
          <p:cNvPr id="342" name="Google Shape;342;p97"/>
          <p:cNvCxnSpPr>
            <a:stCxn id="339" idx="2"/>
            <a:endCxn id="341" idx="0"/>
          </p:cNvCxnSpPr>
          <p:nvPr/>
        </p:nvCxnSpPr>
        <p:spPr>
          <a:xfrm rot="-5400000" flipH="1">
            <a:off x="1936425" y="2252012"/>
            <a:ext cx="670200" cy="6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43" name="Google Shape;343;p97"/>
          <p:cNvSpPr txBox="1"/>
          <p:nvPr/>
        </p:nvSpPr>
        <p:spPr>
          <a:xfrm>
            <a:off x="2526075" y="2422925"/>
            <a:ext cx="358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Utilizar el almacenamiento de sesiones en un sistema de login</a:t>
            </a:r>
            <a:endParaRPr>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98"/>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a:t>
            </a:r>
            <a:endParaRPr sz="1400" b="0" i="0" u="none" strike="noStrike" cap="none">
              <a:solidFill>
                <a:srgbClr val="000000"/>
              </a:solidFill>
              <a:latin typeface="DM Sans"/>
              <a:ea typeface="DM Sans"/>
              <a:cs typeface="DM Sans"/>
              <a:sym typeface="DM Sans"/>
            </a:endParaRPr>
          </a:p>
        </p:txBody>
      </p:sp>
      <p:sp>
        <p:nvSpPr>
          <p:cNvPr id="349" name="Google Shape;349;p98"/>
          <p:cNvSpPr txBox="1"/>
          <p:nvPr/>
        </p:nvSpPr>
        <p:spPr>
          <a:xfrm>
            <a:off x="501450" y="8222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Glosario</a:t>
            </a:r>
            <a:endParaRPr sz="4000" b="1" i="0" u="none" strike="noStrike" cap="none">
              <a:solidFill>
                <a:schemeClr val="dk1"/>
              </a:solidFill>
              <a:latin typeface="DM Sans"/>
              <a:ea typeface="DM Sans"/>
              <a:cs typeface="DM Sans"/>
              <a:sym typeface="DM Sans"/>
            </a:endParaRPr>
          </a:p>
        </p:txBody>
      </p:sp>
      <p:sp>
        <p:nvSpPr>
          <p:cNvPr id="350" name="Google Shape;350;p98"/>
          <p:cNvSpPr txBox="1"/>
          <p:nvPr/>
        </p:nvSpPr>
        <p:spPr>
          <a:xfrm>
            <a:off x="465275" y="1448125"/>
            <a:ext cx="3834600" cy="3738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Cookie</a:t>
            </a:r>
            <a:r>
              <a:rPr lang="es" sz="1350" b="1" i="0" u="none" strike="noStrike" cap="non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Pequeña parte de información que se almacena en el navegador al momento de visitar un sitio web, utilizado para conservar detalles de información útiles para el sitio web.</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CookieParser </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Módulo de Node que permite gestionar cookies desde el servidor, con el fin de poder obtenerlas, leerlas, escribirlas o eliminarlas. </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Cookie.maxAge</a:t>
            </a:r>
            <a:r>
              <a:rPr lang="es" sz="1350" b="1">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Indica en milisegundos el tiempo de vida de la cookie. Si no se especifica, la cookie persistirá hasta que se elimine</a:t>
            </a:r>
            <a:endParaRPr sz="1350">
              <a:solidFill>
                <a:schemeClr val="dk1"/>
              </a:solidFill>
              <a:latin typeface="DM Sans"/>
              <a:ea typeface="DM Sans"/>
              <a:cs typeface="DM Sans"/>
              <a:sym typeface="DM Sans"/>
            </a:endParaRPr>
          </a:p>
        </p:txBody>
      </p:sp>
      <p:sp>
        <p:nvSpPr>
          <p:cNvPr id="351" name="Google Shape;351;p98"/>
          <p:cNvSpPr txBox="1"/>
          <p:nvPr/>
        </p:nvSpPr>
        <p:spPr>
          <a:xfrm>
            <a:off x="4407775" y="1484975"/>
            <a:ext cx="3834600" cy="302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Signed Cookie</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Cookie firmada que permite agregar seguridad, la cual escucha si la cookie fue alterada, invalidándose en dado caso. </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Session</a:t>
            </a:r>
            <a:r>
              <a:rPr lang="es" sz="1350" b="1">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Ciclo de interacción entre un sitio y un cliente, donde el cliente cuenta con un identificador de sesión para reconocimiento desde el servidor. </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express-session:  </a:t>
            </a:r>
            <a:r>
              <a:rPr lang="es" sz="1350" b="1">
                <a:solidFill>
                  <a:schemeClr val="dk1"/>
                </a:solidFill>
                <a:highlight>
                  <a:schemeClr val="lt1"/>
                </a:highlight>
                <a:latin typeface="DM Sans"/>
                <a:ea typeface="DM Sans"/>
                <a:cs typeface="DM Sans"/>
                <a:sym typeface="DM Sans"/>
              </a:rPr>
              <a:t> </a:t>
            </a:r>
            <a:r>
              <a:rPr lang="es" sz="1350">
                <a:solidFill>
                  <a:schemeClr val="dk1"/>
                </a:solidFill>
                <a:highlight>
                  <a:schemeClr val="lt1"/>
                </a:highlight>
                <a:latin typeface="DM Sans"/>
                <a:ea typeface="DM Sans"/>
                <a:cs typeface="DM Sans"/>
                <a:sym typeface="DM Sans"/>
              </a:rPr>
              <a:t>Módulo de Node que permite gestionar sesiones y almacenarlas en el servidor. </a:t>
            </a:r>
            <a:endParaRPr sz="13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99"/>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99"/>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358" name="Google Shape;358;p99"/>
          <p:cNvSpPr/>
          <p:nvPr/>
        </p:nvSpPr>
        <p:spPr>
          <a:xfrm>
            <a:off x="588525" y="206328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File Storage</a:t>
            </a:r>
            <a:endParaRPr sz="1200" b="0" i="0" u="none" strike="noStrike" cap="none">
              <a:solidFill>
                <a:srgbClr val="FFFFFF"/>
              </a:solidFill>
              <a:latin typeface="DM Sans"/>
              <a:ea typeface="DM Sans"/>
              <a:cs typeface="DM Sans"/>
              <a:sym typeface="DM Sans"/>
            </a:endParaRPr>
          </a:p>
        </p:txBody>
      </p:sp>
      <p:sp>
        <p:nvSpPr>
          <p:cNvPr id="359" name="Google Shape;359;p99"/>
          <p:cNvSpPr/>
          <p:nvPr/>
        </p:nvSpPr>
        <p:spPr>
          <a:xfrm>
            <a:off x="2975031" y="1395525"/>
            <a:ext cx="1596900" cy="58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Almacenamiento de una session</a:t>
            </a:r>
            <a:endParaRPr sz="1200" b="0" i="0" u="none" strike="noStrike" cap="none">
              <a:solidFill>
                <a:schemeClr val="dk1"/>
              </a:solidFill>
              <a:latin typeface="DM Sans"/>
              <a:ea typeface="DM Sans"/>
              <a:cs typeface="DM Sans"/>
              <a:sym typeface="DM Sans"/>
            </a:endParaRPr>
          </a:p>
        </p:txBody>
      </p:sp>
      <p:cxnSp>
        <p:nvCxnSpPr>
          <p:cNvPr id="360" name="Google Shape;360;p99"/>
          <p:cNvCxnSpPr>
            <a:stCxn id="358" idx="3"/>
            <a:endCxn id="359" idx="1"/>
          </p:cNvCxnSpPr>
          <p:nvPr/>
        </p:nvCxnSpPr>
        <p:spPr>
          <a:xfrm rot="10800000" flipH="1">
            <a:off x="1987725" y="1685584"/>
            <a:ext cx="987300" cy="6678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361" name="Google Shape;361;p99"/>
          <p:cNvCxnSpPr>
            <a:stCxn id="358" idx="3"/>
            <a:endCxn id="362" idx="1"/>
          </p:cNvCxnSpPr>
          <p:nvPr/>
        </p:nvCxnSpPr>
        <p:spPr>
          <a:xfrm>
            <a:off x="1987725" y="2353384"/>
            <a:ext cx="987300" cy="408600"/>
          </a:xfrm>
          <a:prstGeom prst="bentConnector3">
            <a:avLst>
              <a:gd name="adj1" fmla="val 50000"/>
            </a:avLst>
          </a:prstGeom>
          <a:noFill/>
          <a:ln w="9525" cap="flat" cmpd="sng">
            <a:solidFill>
              <a:srgbClr val="CCCCCC"/>
            </a:solidFill>
            <a:prstDash val="solid"/>
            <a:round/>
            <a:headEnd type="none" w="sm" len="sm"/>
            <a:tailEnd type="oval" w="med" len="med"/>
          </a:ln>
        </p:spPr>
      </p:cxnSp>
      <p:pic>
        <p:nvPicPr>
          <p:cNvPr id="363" name="Google Shape;363;p99"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362" name="Google Shape;362;p99"/>
          <p:cNvSpPr/>
          <p:nvPr/>
        </p:nvSpPr>
        <p:spPr>
          <a:xfrm>
            <a:off x="2975031" y="2471864"/>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Utilidad</a:t>
            </a:r>
            <a:endParaRPr sz="1200" b="0" i="0" u="none" strike="noStrike" cap="none">
              <a:solidFill>
                <a:srgbClr val="222222"/>
              </a:solidFill>
              <a:latin typeface="DM Sans"/>
              <a:ea typeface="DM Sans"/>
              <a:cs typeface="DM Sans"/>
              <a:sym typeface="DM Sans"/>
            </a:endParaRPr>
          </a:p>
        </p:txBody>
      </p:sp>
      <p:sp>
        <p:nvSpPr>
          <p:cNvPr id="364" name="Google Shape;364;p99"/>
          <p:cNvSpPr/>
          <p:nvPr/>
        </p:nvSpPr>
        <p:spPr>
          <a:xfrm>
            <a:off x="5407056" y="1395525"/>
            <a:ext cx="1596900" cy="58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Mongo Atlas</a:t>
            </a:r>
            <a:endParaRPr sz="1200" b="0" i="0" u="none" strike="noStrike" cap="none">
              <a:solidFill>
                <a:schemeClr val="dk1"/>
              </a:solidFill>
              <a:latin typeface="DM Sans"/>
              <a:ea typeface="DM Sans"/>
              <a:cs typeface="DM Sans"/>
              <a:sym typeface="DM Sans"/>
            </a:endParaRPr>
          </a:p>
        </p:txBody>
      </p:sp>
      <p:cxnSp>
        <p:nvCxnSpPr>
          <p:cNvPr id="365" name="Google Shape;365;p99"/>
          <p:cNvCxnSpPr>
            <a:stCxn id="359" idx="3"/>
            <a:endCxn id="364" idx="1"/>
          </p:cNvCxnSpPr>
          <p:nvPr/>
        </p:nvCxnSpPr>
        <p:spPr>
          <a:xfrm>
            <a:off x="4571931" y="1685625"/>
            <a:ext cx="835200" cy="600"/>
          </a:xfrm>
          <a:prstGeom prst="bentConnector3">
            <a:avLst>
              <a:gd name="adj1" fmla="val 49996"/>
            </a:avLst>
          </a:prstGeom>
          <a:noFill/>
          <a:ln w="9525" cap="flat" cmpd="sng">
            <a:solidFill>
              <a:srgbClr val="CCCCCC"/>
            </a:solidFill>
            <a:prstDash val="solid"/>
            <a:round/>
            <a:headEnd type="none" w="sm" len="sm"/>
            <a:tailEnd type="oval" w="med" len="med"/>
          </a:ln>
        </p:spPr>
      </p:cxnSp>
      <p:sp>
        <p:nvSpPr>
          <p:cNvPr id="366" name="Google Shape;366;p99"/>
          <p:cNvSpPr/>
          <p:nvPr/>
        </p:nvSpPr>
        <p:spPr>
          <a:xfrm>
            <a:off x="588525" y="3441709"/>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Primer login</a:t>
            </a:r>
            <a:endParaRPr sz="1200" b="0" i="0" u="none" strike="noStrike" cap="none">
              <a:solidFill>
                <a:srgbClr val="FFFFFF"/>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00"/>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Storage</a:t>
            </a:r>
            <a:endParaRPr sz="4000" b="1">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2648</Words>
  <Application>Microsoft Office PowerPoint</Application>
  <PresentationFormat>Presentación en pantalla (16:9)</PresentationFormat>
  <Paragraphs>258</Paragraphs>
  <Slides>53</Slides>
  <Notes>53</Notes>
  <HiddenSlides>0</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53</vt:i4>
      </vt:variant>
    </vt:vector>
  </HeadingPairs>
  <TitlesOfParts>
    <vt:vector size="62" baseType="lpstr">
      <vt:lpstr>DM Sans</vt:lpstr>
      <vt:lpstr>Arial</vt:lpstr>
      <vt:lpstr>Helvetica Neue Light</vt:lpstr>
      <vt:lpstr>Anton</vt:lpstr>
      <vt:lpstr>Helvetica Neue</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Diego R. Polverelli</cp:lastModifiedBy>
  <cp:revision>7</cp:revision>
  <dcterms:modified xsi:type="dcterms:W3CDTF">2024-10-02T19:35:08Z</dcterms:modified>
</cp:coreProperties>
</file>